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0" r:id="rId4"/>
    <p:sldId id="258" r:id="rId5"/>
    <p:sldId id="259" r:id="rId6"/>
    <p:sldId id="262" r:id="rId7"/>
    <p:sldId id="264" r:id="rId8"/>
    <p:sldId id="266" r:id="rId9"/>
    <p:sldId id="265" r:id="rId10"/>
    <p:sldId id="267" r:id="rId11"/>
    <p:sldId id="283" r:id="rId12"/>
    <p:sldId id="281" r:id="rId13"/>
    <p:sldId id="282" r:id="rId14"/>
    <p:sldId id="269" r:id="rId15"/>
    <p:sldId id="270" r:id="rId16"/>
    <p:sldId id="273" r:id="rId17"/>
    <p:sldId id="271" r:id="rId18"/>
    <p:sldId id="288" r:id="rId19"/>
    <p:sldId id="289" r:id="rId20"/>
    <p:sldId id="291" r:id="rId21"/>
    <p:sldId id="272" r:id="rId22"/>
    <p:sldId id="305" r:id="rId23"/>
    <p:sldId id="308" r:id="rId24"/>
    <p:sldId id="306" r:id="rId25"/>
    <p:sldId id="307" r:id="rId26"/>
    <p:sldId id="286" r:id="rId27"/>
    <p:sldId id="274" r:id="rId28"/>
    <p:sldId id="287"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284" r:id="rId43"/>
    <p:sldId id="268" r:id="rId44"/>
    <p:sldId id="276" r:id="rId45"/>
    <p:sldId id="277" r:id="rId46"/>
    <p:sldId id="280" r:id="rId47"/>
    <p:sldId id="279" r:id="rId48"/>
    <p:sldId id="309"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59D14ED-40E7-4EAC-A0BF-98429281A30D}" type="datetimeFigureOut">
              <a:rPr lang="en-US" smtClean="0"/>
              <a:t>5/9/2018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9DCCC09-529A-48A3-8BEA-060C9D56923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9D14ED-40E7-4EAC-A0BF-98429281A30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CCC09-529A-48A3-8BEA-060C9D56923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9D14ED-40E7-4EAC-A0BF-98429281A30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CCC09-529A-48A3-8BEA-060C9D56923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9D14ED-40E7-4EAC-A0BF-98429281A30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CCC09-529A-48A3-8BEA-060C9D56923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59D14ED-40E7-4EAC-A0BF-98429281A30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CCC09-529A-48A3-8BEA-060C9D56923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59D14ED-40E7-4EAC-A0BF-98429281A30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DCCC09-529A-48A3-8BEA-060C9D56923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59D14ED-40E7-4EAC-A0BF-98429281A30D}" type="datetimeFigureOut">
              <a:rPr lang="en-US" smtClean="0"/>
              <a:t>5/9/2018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DCCC09-529A-48A3-8BEA-060C9D56923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59D14ED-40E7-4EAC-A0BF-98429281A30D}" type="datetimeFigureOut">
              <a:rPr lang="en-US" smtClean="0"/>
              <a:t>5/9/2018</a:t>
            </a:fld>
            <a:endParaRPr lang="en-US"/>
          </a:p>
        </p:txBody>
      </p:sp>
      <p:sp>
        <p:nvSpPr>
          <p:cNvPr id="8" name="Slide Number Placeholder 7"/>
          <p:cNvSpPr>
            <a:spLocks noGrp="1"/>
          </p:cNvSpPr>
          <p:nvPr>
            <p:ph type="sldNum" sz="quarter" idx="11"/>
          </p:nvPr>
        </p:nvSpPr>
        <p:spPr/>
        <p:txBody>
          <a:bodyPr/>
          <a:lstStyle/>
          <a:p>
            <a:fld id="{A9DCCC09-529A-48A3-8BEA-060C9D56923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9D14ED-40E7-4EAC-A0BF-98429281A30D}" type="datetimeFigureOut">
              <a:rPr lang="en-US" smtClean="0"/>
              <a:t>5/9/2018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DCCC09-529A-48A3-8BEA-060C9D56923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59D14ED-40E7-4EAC-A0BF-98429281A30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A9DCCC09-529A-48A3-8BEA-060C9D56923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059D14ED-40E7-4EAC-A0BF-98429281A30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DCCC09-529A-48A3-8BEA-060C9D56923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059D14ED-40E7-4EAC-A0BF-98429281A30D}" type="datetimeFigureOut">
              <a:rPr lang="en-US" smtClean="0"/>
              <a:t>5/9/2018</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A9DCCC09-529A-48A3-8BEA-060C9D56923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mailto:jment@mentlaw.com"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databreachcalculator.mybluemix.net/?cm_mc_uid=15368415977215254439083&amp;cm_mc_sid_50200000=17381391525443908350&amp;cm_mc_sid_52640000=60659801525443908356"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europa.eu/european-union/about-eu/countries/member-countries/croatia_en" TargetMode="External"/><Relationship Id="rId13" Type="http://schemas.openxmlformats.org/officeDocument/2006/relationships/hyperlink" Target="https://europa.eu/european-union/about-eu/countries/member-countries/netherlands_en" TargetMode="External"/><Relationship Id="rId18" Type="http://schemas.openxmlformats.org/officeDocument/2006/relationships/hyperlink" Target="https://europa.eu/european-union/about-eu/countries/member-countries/finland_en" TargetMode="External"/><Relationship Id="rId26" Type="http://schemas.openxmlformats.org/officeDocument/2006/relationships/hyperlink" Target="https://europa.eu/european-union/about-eu/countries/member-countries/hungary_en" TargetMode="External"/><Relationship Id="rId3" Type="http://schemas.openxmlformats.org/officeDocument/2006/relationships/hyperlink" Target="https://europa.eu/european-union/about-eu/countries/member-countries/italy_en" TargetMode="External"/><Relationship Id="rId21" Type="http://schemas.openxmlformats.org/officeDocument/2006/relationships/hyperlink" Target="https://europa.eu/european-union/about-eu/countries/member-countries/slovakia_en" TargetMode="External"/><Relationship Id="rId7" Type="http://schemas.openxmlformats.org/officeDocument/2006/relationships/hyperlink" Target="https://europa.eu/european-union/about-eu/countries/member-countries/lithuania_en" TargetMode="External"/><Relationship Id="rId12" Type="http://schemas.openxmlformats.org/officeDocument/2006/relationships/hyperlink" Target="https://europa.eu/european-union/about-eu/countries/member-countries/czechrepublic_en" TargetMode="External"/><Relationship Id="rId17" Type="http://schemas.openxmlformats.org/officeDocument/2006/relationships/hyperlink" Target="https://europa.eu/european-union/about-eu/countries/member-countries/portugal_en" TargetMode="External"/><Relationship Id="rId25" Type="http://schemas.openxmlformats.org/officeDocument/2006/relationships/hyperlink" Target="https://europa.eu/european-union/about-eu/countries/member-countries/spain_en" TargetMode="External"/><Relationship Id="rId2" Type="http://schemas.openxmlformats.org/officeDocument/2006/relationships/hyperlink" Target="https://europa.eu/european-union/about-eu/countries/member-countries/austria_en" TargetMode="External"/><Relationship Id="rId16" Type="http://schemas.openxmlformats.org/officeDocument/2006/relationships/hyperlink" Target="https://europa.eu/european-union/about-eu/countries/member-countries/estonia_en" TargetMode="External"/><Relationship Id="rId20" Type="http://schemas.openxmlformats.org/officeDocument/2006/relationships/hyperlink" Target="https://europa.eu/european-union/about-eu/countries/member-countries/france_en" TargetMode="External"/><Relationship Id="rId29" Type="http://schemas.openxmlformats.org/officeDocument/2006/relationships/hyperlink" Target="https://europa.eu/european-union/about-eu/countries/member-countries/unitedkingdom_en" TargetMode="External"/><Relationship Id="rId1" Type="http://schemas.openxmlformats.org/officeDocument/2006/relationships/slideLayout" Target="../slideLayouts/slideLayout2.xml"/><Relationship Id="rId6" Type="http://schemas.openxmlformats.org/officeDocument/2006/relationships/hyperlink" Target="https://europa.eu/european-union/about-eu/countries/member-countries/bulgaria_en" TargetMode="External"/><Relationship Id="rId11" Type="http://schemas.openxmlformats.org/officeDocument/2006/relationships/hyperlink" Target="https://europa.eu/european-union/about-eu/countries/member-countries/malta_en" TargetMode="External"/><Relationship Id="rId24" Type="http://schemas.openxmlformats.org/officeDocument/2006/relationships/hyperlink" Target="https://europa.eu/european-union/about-eu/countries/member-countries/greece_en" TargetMode="External"/><Relationship Id="rId5" Type="http://schemas.openxmlformats.org/officeDocument/2006/relationships/hyperlink" Target="https://europa.eu/european-union/about-eu/countries/member-countries/latvia_en" TargetMode="External"/><Relationship Id="rId15" Type="http://schemas.openxmlformats.org/officeDocument/2006/relationships/hyperlink" Target="https://europa.eu/european-union/about-eu/countries/member-countries/poland_en" TargetMode="External"/><Relationship Id="rId23" Type="http://schemas.openxmlformats.org/officeDocument/2006/relationships/hyperlink" Target="https://europa.eu/european-union/about-eu/countries/member-countries/slovenia_en" TargetMode="External"/><Relationship Id="rId28" Type="http://schemas.openxmlformats.org/officeDocument/2006/relationships/hyperlink" Target="https://europa.eu/european-union/about-eu/countries/member-countries/ireland_en" TargetMode="External"/><Relationship Id="rId10" Type="http://schemas.openxmlformats.org/officeDocument/2006/relationships/hyperlink" Target="https://europa.eu/european-union/about-eu/countries/member-countries/cyprus_en" TargetMode="External"/><Relationship Id="rId19" Type="http://schemas.openxmlformats.org/officeDocument/2006/relationships/hyperlink" Target="https://europa.eu/european-union/about-eu/countries/member-countries/romania_en" TargetMode="External"/><Relationship Id="rId4" Type="http://schemas.openxmlformats.org/officeDocument/2006/relationships/hyperlink" Target="https://europa.eu/european-union/about-eu/countries/member-countries/belgium_en" TargetMode="External"/><Relationship Id="rId9" Type="http://schemas.openxmlformats.org/officeDocument/2006/relationships/hyperlink" Target="https://europa.eu/european-union/about-eu/countries/member-countries/luxembourg_en" TargetMode="External"/><Relationship Id="rId14" Type="http://schemas.openxmlformats.org/officeDocument/2006/relationships/hyperlink" Target="https://europa.eu/european-union/about-eu/countries/member-countries/denmark_en" TargetMode="External"/><Relationship Id="rId22" Type="http://schemas.openxmlformats.org/officeDocument/2006/relationships/hyperlink" Target="https://europa.eu/european-union/about-eu/countries/member-countries/germany_en" TargetMode="External"/><Relationship Id="rId27" Type="http://schemas.openxmlformats.org/officeDocument/2006/relationships/hyperlink" Target="https://europa.eu/european-union/about-eu/countries/member-countries/sweden_en" TargetMode="External"/><Relationship Id="rId30"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0"/>
            <a:ext cx="6480048" cy="2301240"/>
          </a:xfrm>
        </p:spPr>
        <p:txBody>
          <a:bodyPr/>
          <a:lstStyle/>
          <a:p>
            <a:pPr algn="l"/>
            <a:r>
              <a:rPr lang="en-US" dirty="0" smtClean="0"/>
              <a:t>Understanding the new GDPR for Travel Companies</a:t>
            </a:r>
            <a:endParaRPr lang="en-US" dirty="0"/>
          </a:p>
        </p:txBody>
      </p:sp>
      <p:sp>
        <p:nvSpPr>
          <p:cNvPr id="3" name="Subtitle 2"/>
          <p:cNvSpPr>
            <a:spLocks noGrp="1"/>
          </p:cNvSpPr>
          <p:nvPr>
            <p:ph type="subTitle" idx="1"/>
          </p:nvPr>
        </p:nvSpPr>
        <p:spPr>
          <a:xfrm>
            <a:off x="685800" y="2438400"/>
            <a:ext cx="6480048" cy="1371600"/>
          </a:xfrm>
        </p:spPr>
        <p:txBody>
          <a:bodyPr/>
          <a:lstStyle/>
          <a:p>
            <a:endParaRPr lang="en-US" dirty="0" smtClean="0"/>
          </a:p>
          <a:p>
            <a:r>
              <a:rPr lang="en-US" dirty="0" smtClean="0"/>
              <a:t>Presented by Jeff Ment</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870385"/>
            <a:ext cx="91861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5464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Expanded View of “Personal Data”</a:t>
            </a:r>
            <a:endParaRPr lang="en-US" dirty="0"/>
          </a:p>
        </p:txBody>
      </p:sp>
      <p:sp>
        <p:nvSpPr>
          <p:cNvPr id="3" name="Content Placeholder 2"/>
          <p:cNvSpPr>
            <a:spLocks noGrp="1"/>
          </p:cNvSpPr>
          <p:nvPr>
            <p:ph sz="half" idx="1"/>
          </p:nvPr>
        </p:nvSpPr>
        <p:spPr/>
        <p:txBody>
          <a:bodyPr/>
          <a:lstStyle/>
          <a:p>
            <a:r>
              <a:rPr lang="en-US" dirty="0" smtClean="0"/>
              <a:t>Personal Data includes anything that relates to the person’s identity:</a:t>
            </a:r>
          </a:p>
          <a:p>
            <a:pPr lvl="1"/>
            <a:r>
              <a:rPr lang="en-US" dirty="0" smtClean="0"/>
              <a:t>Name</a:t>
            </a:r>
          </a:p>
          <a:p>
            <a:pPr lvl="1"/>
            <a:r>
              <a:rPr lang="en-US" dirty="0" smtClean="0"/>
              <a:t>Email Address</a:t>
            </a:r>
          </a:p>
          <a:p>
            <a:pPr lvl="1"/>
            <a:r>
              <a:rPr lang="en-US" dirty="0" smtClean="0"/>
              <a:t>Bank Details</a:t>
            </a:r>
          </a:p>
          <a:p>
            <a:pPr lvl="1"/>
            <a:r>
              <a:rPr lang="en-US" dirty="0" smtClean="0"/>
              <a:t>Social Media Updates</a:t>
            </a:r>
          </a:p>
          <a:p>
            <a:pPr lvl="1"/>
            <a:r>
              <a:rPr lang="en-US" dirty="0" smtClean="0"/>
              <a:t>Medical History</a:t>
            </a:r>
          </a:p>
          <a:p>
            <a:pPr lvl="1"/>
            <a:r>
              <a:rPr lang="en-US" dirty="0" smtClean="0"/>
              <a:t>Computer IP Address</a:t>
            </a:r>
            <a:endParaRPr lang="en-US" dirty="0"/>
          </a:p>
        </p:txBody>
      </p:sp>
      <p:pic>
        <p:nvPicPr>
          <p:cNvPr id="1126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267200" y="2286000"/>
            <a:ext cx="4742298" cy="2665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0936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Collection of Personal Data</a:t>
            </a:r>
            <a:endParaRPr lang="en-US" dirty="0"/>
          </a:p>
        </p:txBody>
      </p:sp>
      <p:sp>
        <p:nvSpPr>
          <p:cNvPr id="3" name="Text Placeholder 2"/>
          <p:cNvSpPr>
            <a:spLocks noGrp="1"/>
          </p:cNvSpPr>
          <p:nvPr>
            <p:ph type="body" idx="1"/>
          </p:nvPr>
        </p:nvSpPr>
        <p:spPr/>
        <p:txBody>
          <a:bodyPr/>
          <a:lstStyle/>
          <a:p>
            <a:r>
              <a:rPr lang="en-US" dirty="0" smtClean="0"/>
              <a:t>GDPR</a:t>
            </a:r>
            <a:endParaRPr lang="en-US" dirty="0"/>
          </a:p>
        </p:txBody>
      </p:sp>
    </p:spTree>
    <p:extLst>
      <p:ext uri="{BB962C8B-B14F-4D97-AF65-F5344CB8AC3E}">
        <p14:creationId xmlns:p14="http://schemas.microsoft.com/office/powerpoint/2010/main" val="3132019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138" t="10561" r="40113" b="5214"/>
          <a:stretch/>
        </p:blipFill>
        <p:spPr bwMode="auto">
          <a:xfrm>
            <a:off x="1828800" y="933295"/>
            <a:ext cx="5699494" cy="5899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19200" y="304800"/>
            <a:ext cx="6629400" cy="369332"/>
          </a:xfrm>
          <a:prstGeom prst="rect">
            <a:avLst/>
          </a:prstGeom>
          <a:noFill/>
        </p:spPr>
        <p:txBody>
          <a:bodyPr wrap="square" rtlCol="0">
            <a:spAutoFit/>
          </a:bodyPr>
          <a:lstStyle/>
          <a:p>
            <a:pPr algn="ctr"/>
            <a:r>
              <a:rPr lang="en-US" b="1" dirty="0" smtClean="0"/>
              <a:t>Personal Data in a Typical Online Travel Reservation</a:t>
            </a:r>
            <a:endParaRPr lang="en-US" b="1" dirty="0"/>
          </a:p>
        </p:txBody>
      </p:sp>
    </p:spTree>
    <p:extLst>
      <p:ext uri="{BB962C8B-B14F-4D97-AF65-F5344CB8AC3E}">
        <p14:creationId xmlns:p14="http://schemas.microsoft.com/office/powerpoint/2010/main" val="1203191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04800"/>
            <a:ext cx="6629400" cy="369332"/>
          </a:xfrm>
          <a:prstGeom prst="rect">
            <a:avLst/>
          </a:prstGeom>
          <a:noFill/>
        </p:spPr>
        <p:txBody>
          <a:bodyPr wrap="square" rtlCol="0">
            <a:spAutoFit/>
          </a:bodyPr>
          <a:lstStyle/>
          <a:p>
            <a:pPr algn="ctr"/>
            <a:r>
              <a:rPr lang="en-US" b="1" dirty="0" smtClean="0"/>
              <a:t>Personal Data in a Typical Online Travel Reservation</a:t>
            </a:r>
            <a:endParaRPr lang="en-US" b="1"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052" t="19129" r="40877" b="8532"/>
          <a:stretch/>
        </p:blipFill>
        <p:spPr bwMode="auto">
          <a:xfrm>
            <a:off x="1698171" y="990600"/>
            <a:ext cx="5994400" cy="5291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0742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When Can I Collect Personal Data?</a:t>
            </a:r>
            <a:endParaRPr lang="en-US" dirty="0"/>
          </a:p>
        </p:txBody>
      </p:sp>
      <p:sp>
        <p:nvSpPr>
          <p:cNvPr id="3" name="Content Placeholder 2"/>
          <p:cNvSpPr>
            <a:spLocks noGrp="1"/>
          </p:cNvSpPr>
          <p:nvPr>
            <p:ph sz="half" idx="1"/>
          </p:nvPr>
        </p:nvSpPr>
        <p:spPr>
          <a:xfrm>
            <a:off x="457200" y="1600200"/>
            <a:ext cx="8382000" cy="4525963"/>
          </a:xfrm>
        </p:spPr>
        <p:txBody>
          <a:bodyPr/>
          <a:lstStyle/>
          <a:p>
            <a:r>
              <a:rPr lang="en-US" dirty="0" smtClean="0"/>
              <a:t>Three conditions for gathering personal data</a:t>
            </a:r>
          </a:p>
          <a:p>
            <a:r>
              <a:rPr lang="en-US" dirty="0" smtClean="0"/>
              <a:t>Allowable under Legitimate Legal Basis</a:t>
            </a:r>
          </a:p>
          <a:p>
            <a:r>
              <a:rPr lang="en-US" dirty="0" smtClean="0"/>
              <a:t>Consent</a:t>
            </a:r>
          </a:p>
          <a:p>
            <a:r>
              <a:rPr lang="en-US" dirty="0" smtClean="0"/>
              <a:t>Public Interest</a:t>
            </a:r>
            <a:endParaRPr lang="en-US" dirty="0"/>
          </a:p>
        </p:txBody>
      </p:sp>
    </p:spTree>
    <p:extLst>
      <p:ext uri="{BB962C8B-B14F-4D97-AF65-F5344CB8AC3E}">
        <p14:creationId xmlns:p14="http://schemas.microsoft.com/office/powerpoint/2010/main" val="3953513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When Can I Collect Personal Data?</a:t>
            </a:r>
            <a:endParaRPr lang="en-US" dirty="0"/>
          </a:p>
        </p:txBody>
      </p:sp>
      <p:sp>
        <p:nvSpPr>
          <p:cNvPr id="3" name="Content Placeholder 2"/>
          <p:cNvSpPr>
            <a:spLocks noGrp="1"/>
          </p:cNvSpPr>
          <p:nvPr>
            <p:ph sz="half" idx="1"/>
          </p:nvPr>
        </p:nvSpPr>
        <p:spPr>
          <a:xfrm>
            <a:off x="457200" y="1600200"/>
            <a:ext cx="8153400" cy="4525963"/>
          </a:xfrm>
        </p:spPr>
        <p:txBody>
          <a:bodyPr>
            <a:normAutofit/>
          </a:bodyPr>
          <a:lstStyle/>
          <a:p>
            <a:r>
              <a:rPr lang="en-US" dirty="0" smtClean="0"/>
              <a:t>Allowable under Legitimate Legal Basis (Article 6):</a:t>
            </a:r>
          </a:p>
          <a:p>
            <a:pPr lvl="1"/>
            <a:r>
              <a:rPr lang="en-US" dirty="0" smtClean="0"/>
              <a:t>Necessary for performance of a contract</a:t>
            </a:r>
            <a:endParaRPr lang="en-US" dirty="0"/>
          </a:p>
          <a:p>
            <a:r>
              <a:rPr lang="en-US" dirty="0" smtClean="0"/>
              <a:t>This covers collecting information in order to book the tour, make reservations  and charge the customer.</a:t>
            </a:r>
          </a:p>
          <a:p>
            <a:pPr lvl="1"/>
            <a:endParaRPr lang="en-US" dirty="0"/>
          </a:p>
        </p:txBody>
      </p:sp>
    </p:spTree>
    <p:extLst>
      <p:ext uri="{BB962C8B-B14F-4D97-AF65-F5344CB8AC3E}">
        <p14:creationId xmlns:p14="http://schemas.microsoft.com/office/powerpoint/2010/main" val="945687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Obtaining Consent</a:t>
            </a:r>
            <a:endParaRPr lang="en-US" dirty="0"/>
          </a:p>
        </p:txBody>
      </p:sp>
      <p:sp>
        <p:nvSpPr>
          <p:cNvPr id="3" name="Content Placeholder 2"/>
          <p:cNvSpPr>
            <a:spLocks noGrp="1"/>
          </p:cNvSpPr>
          <p:nvPr>
            <p:ph sz="half" idx="1"/>
          </p:nvPr>
        </p:nvSpPr>
        <p:spPr/>
        <p:txBody>
          <a:bodyPr>
            <a:noAutofit/>
          </a:bodyPr>
          <a:lstStyle/>
          <a:p>
            <a:pPr lvl="1"/>
            <a:r>
              <a:rPr lang="en-US" sz="2800" dirty="0" smtClean="0"/>
              <a:t>When do I need Consent?</a:t>
            </a:r>
          </a:p>
          <a:p>
            <a:pPr lvl="2"/>
            <a:r>
              <a:rPr lang="en-US" sz="2800" dirty="0" smtClean="0"/>
              <a:t>If you plan to use the data for later marketing then you need consent.</a:t>
            </a:r>
          </a:p>
          <a:p>
            <a:pPr lvl="2"/>
            <a:r>
              <a:rPr lang="en-US" sz="2800" dirty="0" smtClean="0"/>
              <a:t>If you share data with others	</a:t>
            </a:r>
            <a:endParaRPr lang="en-US" sz="2800" dirty="0"/>
          </a:p>
        </p:txBody>
      </p:sp>
      <p:pic>
        <p:nvPicPr>
          <p:cNvPr id="1126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267200" y="2286000"/>
            <a:ext cx="4742298" cy="2665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6708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Obtaining Consent</a:t>
            </a:r>
            <a:endParaRPr lang="en-US" dirty="0"/>
          </a:p>
        </p:txBody>
      </p:sp>
      <p:sp>
        <p:nvSpPr>
          <p:cNvPr id="3" name="Content Placeholder 2"/>
          <p:cNvSpPr>
            <a:spLocks noGrp="1"/>
          </p:cNvSpPr>
          <p:nvPr>
            <p:ph sz="half" idx="1"/>
          </p:nvPr>
        </p:nvSpPr>
        <p:spPr>
          <a:xfrm>
            <a:off x="457200" y="1600200"/>
            <a:ext cx="8153400" cy="4525963"/>
          </a:xfrm>
        </p:spPr>
        <p:txBody>
          <a:bodyPr>
            <a:normAutofit/>
          </a:bodyPr>
          <a:lstStyle/>
          <a:p>
            <a:r>
              <a:rPr lang="en-US" dirty="0" smtClean="0"/>
              <a:t>Consent</a:t>
            </a:r>
          </a:p>
          <a:p>
            <a:pPr lvl="1"/>
            <a:r>
              <a:rPr lang="en-US" dirty="0" smtClean="0"/>
              <a:t>Distinguishable from other matters </a:t>
            </a:r>
          </a:p>
          <a:p>
            <a:pPr lvl="1"/>
            <a:r>
              <a:rPr lang="en-US" dirty="0" smtClean="0"/>
              <a:t>Intelligible and easily accessible form</a:t>
            </a:r>
          </a:p>
          <a:p>
            <a:pPr lvl="1"/>
            <a:r>
              <a:rPr lang="en-US" dirty="0" smtClean="0"/>
              <a:t>Clear and plain language</a:t>
            </a:r>
          </a:p>
          <a:p>
            <a:pPr lvl="1"/>
            <a:r>
              <a:rPr lang="en-US" dirty="0" smtClean="0"/>
              <a:t>Right to withdraw consent at any time</a:t>
            </a:r>
          </a:p>
          <a:p>
            <a:pPr lvl="1"/>
            <a:r>
              <a:rPr lang="en-US" dirty="0" smtClean="0"/>
              <a:t>Performance of the contract cannot be conditioned on consent to process personal data that is not necessary to the performance of the contract</a:t>
            </a:r>
          </a:p>
          <a:p>
            <a:pPr lvl="1"/>
            <a:endParaRPr lang="en-US" dirty="0"/>
          </a:p>
        </p:txBody>
      </p:sp>
    </p:spTree>
    <p:extLst>
      <p:ext uri="{BB962C8B-B14F-4D97-AF65-F5344CB8AC3E}">
        <p14:creationId xmlns:p14="http://schemas.microsoft.com/office/powerpoint/2010/main" val="36299063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1524000"/>
            <a:ext cx="7086600" cy="44958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pPr algn="ctr"/>
            <a:r>
              <a:rPr lang="en-US" sz="2700" dirty="0" smtClean="0"/>
              <a:t/>
            </a:r>
            <a:br>
              <a:rPr lang="en-US" sz="2700" dirty="0" smtClean="0"/>
            </a:br>
            <a:r>
              <a:rPr lang="en-US" sz="2700" dirty="0" smtClean="0"/>
              <a:t>Sample Consent</a:t>
            </a:r>
            <a:br>
              <a:rPr lang="en-US" sz="2700" dirty="0" smtClean="0"/>
            </a:br>
            <a:r>
              <a:rPr lang="en-US" sz="2700" dirty="0" smtClean="0"/>
              <a:t> for Future Marketing from the individual company</a:t>
            </a:r>
            <a:r>
              <a:rPr lang="en-US" sz="4400" dirty="0" smtClean="0"/>
              <a:t/>
            </a:r>
            <a:br>
              <a:rPr lang="en-US" sz="4400" dirty="0" smtClean="0"/>
            </a:br>
            <a:endParaRPr lang="en-US" sz="4400" dirty="0"/>
          </a:p>
        </p:txBody>
      </p:sp>
      <p:sp>
        <p:nvSpPr>
          <p:cNvPr id="3" name="TextBox 2"/>
          <p:cNvSpPr txBox="1"/>
          <p:nvPr/>
        </p:nvSpPr>
        <p:spPr>
          <a:xfrm>
            <a:off x="1143000" y="1752600"/>
            <a:ext cx="6705600" cy="4247317"/>
          </a:xfrm>
          <a:prstGeom prst="rect">
            <a:avLst/>
          </a:prstGeom>
          <a:noFill/>
        </p:spPr>
        <p:txBody>
          <a:bodyPr wrap="square" rtlCol="0">
            <a:spAutoFit/>
          </a:bodyPr>
          <a:lstStyle/>
          <a:p>
            <a:pPr marL="285750" indent="-285750">
              <a:buFont typeface="Wingdings" panose="05000000000000000000" pitchFamily="2" charset="2"/>
              <a:buChar char="q"/>
            </a:pPr>
            <a:r>
              <a:rPr lang="en-US" dirty="0" smtClean="0">
                <a:solidFill>
                  <a:schemeClr val="bg1"/>
                </a:solidFill>
              </a:rPr>
              <a:t>I have read  and accepted the </a:t>
            </a:r>
            <a:r>
              <a:rPr lang="en-US" u="sng" dirty="0" smtClean="0">
                <a:solidFill>
                  <a:srgbClr val="00B0F0"/>
                </a:solidFill>
              </a:rPr>
              <a:t>terms &amp; conditions</a:t>
            </a:r>
          </a:p>
          <a:p>
            <a:endParaRPr lang="en-US" u="sng" dirty="0">
              <a:solidFill>
                <a:srgbClr val="00B0F0"/>
              </a:solidFill>
            </a:endParaRPr>
          </a:p>
          <a:p>
            <a:r>
              <a:rPr lang="en-US" dirty="0" smtClean="0">
                <a:solidFill>
                  <a:schemeClr val="bg1"/>
                </a:solidFill>
              </a:rPr>
              <a:t>At Tours, Tours, Tours</a:t>
            </a:r>
            <a:r>
              <a:rPr lang="en-US" dirty="0">
                <a:solidFill>
                  <a:schemeClr val="bg1"/>
                </a:solidFill>
              </a:rPr>
              <a:t> </a:t>
            </a:r>
            <a:r>
              <a:rPr lang="en-US" dirty="0" smtClean="0">
                <a:solidFill>
                  <a:schemeClr val="bg1"/>
                </a:solidFill>
              </a:rPr>
              <a:t>we’d love to keep in touch with you about new destinations and services that we think you would want to hear about.  We will treat your data with respect and you can find out the details in our </a:t>
            </a:r>
            <a:r>
              <a:rPr lang="en-US" u="sng" dirty="0" smtClean="0">
                <a:solidFill>
                  <a:srgbClr val="00B0F0"/>
                </a:solidFill>
              </a:rPr>
              <a:t>privacy policy.</a:t>
            </a:r>
          </a:p>
          <a:p>
            <a:endParaRPr lang="en-US" dirty="0">
              <a:solidFill>
                <a:schemeClr val="bg1"/>
              </a:solidFill>
            </a:endParaRPr>
          </a:p>
          <a:p>
            <a:pPr marL="285750" indent="-285750">
              <a:buFont typeface="Wingdings" panose="05000000000000000000" pitchFamily="2" charset="2"/>
              <a:buChar char="q"/>
            </a:pPr>
            <a:r>
              <a:rPr lang="en-US" dirty="0" smtClean="0">
                <a:solidFill>
                  <a:schemeClr val="bg1"/>
                </a:solidFill>
              </a:rPr>
              <a:t>Yes, I would like to receive updates from Tours, Tours, Tours</a:t>
            </a:r>
          </a:p>
          <a:p>
            <a:endParaRPr lang="en-US" dirty="0" smtClean="0">
              <a:solidFill>
                <a:schemeClr val="bg1"/>
              </a:solidFill>
            </a:endParaRPr>
          </a:p>
          <a:p>
            <a:pPr marL="342900" indent="-342900">
              <a:buFont typeface="Wingdings" panose="05000000000000000000" pitchFamily="2" charset="2"/>
              <a:buChar char="q"/>
            </a:pPr>
            <a:r>
              <a:rPr lang="en-US" dirty="0" smtClean="0">
                <a:solidFill>
                  <a:schemeClr val="bg1"/>
                </a:solidFill>
              </a:rPr>
              <a:t>No, Please do not send me updates from Tours, Tours, Tours.</a:t>
            </a:r>
          </a:p>
          <a:p>
            <a:endParaRPr lang="en-US" dirty="0">
              <a:solidFill>
                <a:schemeClr val="bg1"/>
              </a:solidFill>
            </a:endParaRPr>
          </a:p>
          <a:p>
            <a:r>
              <a:rPr lang="en-US" dirty="0" smtClean="0">
                <a:solidFill>
                  <a:schemeClr val="bg1"/>
                </a:solidFill>
              </a:rPr>
              <a:t>By the way, if you change your mind, you can stop receiving updates at any time by contacting us at </a:t>
            </a:r>
            <a:r>
              <a:rPr lang="en-US" dirty="0" smtClean="0">
                <a:solidFill>
                  <a:srgbClr val="00B0F0"/>
                </a:solidFill>
              </a:rPr>
              <a:t>stopthemarketing@toomanyemails.com</a:t>
            </a:r>
          </a:p>
        </p:txBody>
      </p:sp>
    </p:spTree>
    <p:extLst>
      <p:ext uri="{BB962C8B-B14F-4D97-AF65-F5344CB8AC3E}">
        <p14:creationId xmlns:p14="http://schemas.microsoft.com/office/powerpoint/2010/main" val="285322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5236" y="1371599"/>
            <a:ext cx="7086600" cy="545931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pPr algn="ctr"/>
            <a:r>
              <a:rPr lang="en-US" sz="2700" dirty="0" smtClean="0"/>
              <a:t/>
            </a:r>
            <a:br>
              <a:rPr lang="en-US" sz="2700" dirty="0" smtClean="0"/>
            </a:br>
            <a:r>
              <a:rPr lang="en-US" sz="2700" dirty="0" smtClean="0"/>
              <a:t>Sample Consent</a:t>
            </a:r>
            <a:br>
              <a:rPr lang="en-US" sz="2700" dirty="0" smtClean="0"/>
            </a:br>
            <a:r>
              <a:rPr lang="en-US" sz="2700" dirty="0" smtClean="0"/>
              <a:t> for Future Marketing from Third Parties</a:t>
            </a:r>
            <a:r>
              <a:rPr lang="en-US" sz="4400" dirty="0" smtClean="0"/>
              <a:t/>
            </a:r>
            <a:br>
              <a:rPr lang="en-US" sz="4400" dirty="0" smtClean="0"/>
            </a:br>
            <a:endParaRPr lang="en-US" sz="4400" dirty="0"/>
          </a:p>
        </p:txBody>
      </p:sp>
      <p:sp>
        <p:nvSpPr>
          <p:cNvPr id="3" name="TextBox 2"/>
          <p:cNvSpPr txBox="1"/>
          <p:nvPr/>
        </p:nvSpPr>
        <p:spPr>
          <a:xfrm>
            <a:off x="1143000" y="1752600"/>
            <a:ext cx="6705600" cy="5078313"/>
          </a:xfrm>
          <a:prstGeom prst="rect">
            <a:avLst/>
          </a:prstGeom>
          <a:noFill/>
        </p:spPr>
        <p:txBody>
          <a:bodyPr wrap="square" rtlCol="0">
            <a:spAutoFit/>
          </a:bodyPr>
          <a:lstStyle/>
          <a:p>
            <a:pPr marL="285750" indent="-285750">
              <a:buFont typeface="Wingdings" panose="05000000000000000000" pitchFamily="2" charset="2"/>
              <a:buChar char="q"/>
            </a:pPr>
            <a:r>
              <a:rPr lang="en-US" dirty="0" smtClean="0">
                <a:solidFill>
                  <a:schemeClr val="bg1"/>
                </a:solidFill>
              </a:rPr>
              <a:t>I have read  and accepted the </a:t>
            </a:r>
            <a:r>
              <a:rPr lang="en-US" u="sng" dirty="0" smtClean="0">
                <a:solidFill>
                  <a:srgbClr val="00B0F0"/>
                </a:solidFill>
              </a:rPr>
              <a:t>terms &amp; conditions</a:t>
            </a:r>
          </a:p>
          <a:p>
            <a:endParaRPr lang="en-US" u="sng" dirty="0">
              <a:solidFill>
                <a:srgbClr val="00B0F0"/>
              </a:solidFill>
            </a:endParaRPr>
          </a:p>
          <a:p>
            <a:r>
              <a:rPr lang="en-US" dirty="0" smtClean="0">
                <a:solidFill>
                  <a:schemeClr val="bg1"/>
                </a:solidFill>
              </a:rPr>
              <a:t>At Tours, Tours, Tours</a:t>
            </a:r>
            <a:r>
              <a:rPr lang="en-US" dirty="0">
                <a:solidFill>
                  <a:schemeClr val="bg1"/>
                </a:solidFill>
              </a:rPr>
              <a:t> </a:t>
            </a:r>
            <a:r>
              <a:rPr lang="en-US" dirty="0" smtClean="0">
                <a:solidFill>
                  <a:schemeClr val="bg1"/>
                </a:solidFill>
              </a:rPr>
              <a:t>we’d love to keep in touch with you about new destinations and services that we think you would want to hear about.  We will treat your data with respect and you can find out the details in our </a:t>
            </a:r>
            <a:r>
              <a:rPr lang="en-US" u="sng" dirty="0" smtClean="0">
                <a:solidFill>
                  <a:srgbClr val="00B0F0"/>
                </a:solidFill>
              </a:rPr>
              <a:t>privacy policy.</a:t>
            </a:r>
          </a:p>
          <a:p>
            <a:endParaRPr lang="en-US" dirty="0">
              <a:solidFill>
                <a:schemeClr val="bg1"/>
              </a:solidFill>
            </a:endParaRPr>
          </a:p>
          <a:p>
            <a:pPr marL="285750" indent="-285750">
              <a:buFont typeface="Wingdings" panose="05000000000000000000" pitchFamily="2" charset="2"/>
              <a:buChar char="q"/>
            </a:pPr>
            <a:r>
              <a:rPr lang="en-US" dirty="0" smtClean="0">
                <a:solidFill>
                  <a:schemeClr val="bg1"/>
                </a:solidFill>
              </a:rPr>
              <a:t>Yes, I would like to receive updates from Tours, Tours, Tours</a:t>
            </a:r>
          </a:p>
          <a:p>
            <a:endParaRPr lang="en-US" dirty="0" smtClean="0">
              <a:solidFill>
                <a:schemeClr val="bg1"/>
              </a:solidFill>
            </a:endParaRPr>
          </a:p>
          <a:p>
            <a:pPr marL="285750" indent="-285750">
              <a:buFont typeface="Wingdings" panose="05000000000000000000" pitchFamily="2" charset="2"/>
              <a:buChar char="q"/>
            </a:pPr>
            <a:r>
              <a:rPr lang="en-US" dirty="0" smtClean="0">
                <a:solidFill>
                  <a:schemeClr val="bg1"/>
                </a:solidFill>
              </a:rPr>
              <a:t>Yes, I would like to receive updates from Il Favoloso Hotel</a:t>
            </a:r>
          </a:p>
          <a:p>
            <a:endParaRPr lang="en-US" dirty="0" smtClean="0">
              <a:solidFill>
                <a:schemeClr val="bg1"/>
              </a:solidFill>
            </a:endParaRPr>
          </a:p>
          <a:p>
            <a:pPr marL="342900" indent="-342900">
              <a:buFont typeface="Wingdings" panose="05000000000000000000" pitchFamily="2" charset="2"/>
              <a:buChar char="q"/>
            </a:pPr>
            <a:r>
              <a:rPr lang="en-US" dirty="0" smtClean="0">
                <a:solidFill>
                  <a:schemeClr val="bg1"/>
                </a:solidFill>
              </a:rPr>
              <a:t>No, Please do not send me updates from Tours, Tours, Tours.</a:t>
            </a:r>
          </a:p>
          <a:p>
            <a:pPr marL="342900" indent="-342900">
              <a:buFont typeface="Wingdings" panose="05000000000000000000" pitchFamily="2" charset="2"/>
              <a:buChar char="q"/>
            </a:pPr>
            <a:r>
              <a:rPr lang="en-US" dirty="0" smtClean="0">
                <a:solidFill>
                  <a:schemeClr val="bg1"/>
                </a:solidFill>
              </a:rPr>
              <a:t>No, Please do not send my updates from Il Favoloso Hotel </a:t>
            </a:r>
          </a:p>
          <a:p>
            <a:endParaRPr lang="en-US" dirty="0">
              <a:solidFill>
                <a:schemeClr val="bg1"/>
              </a:solidFill>
            </a:endParaRPr>
          </a:p>
          <a:p>
            <a:r>
              <a:rPr lang="en-US" dirty="0" smtClean="0">
                <a:solidFill>
                  <a:schemeClr val="bg1"/>
                </a:solidFill>
              </a:rPr>
              <a:t>By the way, if you change your mind, you can stop receiving updates at any time by contacting us at </a:t>
            </a:r>
            <a:r>
              <a:rPr lang="en-US" dirty="0" smtClean="0">
                <a:solidFill>
                  <a:srgbClr val="00B0F0"/>
                </a:solidFill>
              </a:rPr>
              <a:t>stopthemarketing@toomanyemails.com</a:t>
            </a:r>
          </a:p>
        </p:txBody>
      </p:sp>
    </p:spTree>
    <p:extLst>
      <p:ext uri="{BB962C8B-B14F-4D97-AF65-F5344CB8AC3E}">
        <p14:creationId xmlns:p14="http://schemas.microsoft.com/office/powerpoint/2010/main" val="4181514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Problem?</a:t>
            </a:r>
            <a:endParaRPr lang="en-US" dirty="0"/>
          </a:p>
        </p:txBody>
      </p:sp>
      <p:sp>
        <p:nvSpPr>
          <p:cNvPr id="3" name="Content Placeholder 2"/>
          <p:cNvSpPr>
            <a:spLocks noGrp="1"/>
          </p:cNvSpPr>
          <p:nvPr>
            <p:ph idx="1"/>
          </p:nvPr>
        </p:nvSpPr>
        <p:spPr/>
        <p:txBody>
          <a:bodyPr/>
          <a:lstStyle/>
          <a:p>
            <a:r>
              <a:rPr lang="en-US" dirty="0" smtClean="0"/>
              <a:t>Recent Headlines:</a:t>
            </a:r>
          </a:p>
          <a:p>
            <a:pPr lvl="1" fontAlgn="base"/>
            <a:r>
              <a:rPr lang="en-US" dirty="0" smtClean="0"/>
              <a:t>“Uber's </a:t>
            </a:r>
            <a:r>
              <a:rPr lang="en-US" dirty="0"/>
              <a:t>license revoked in Brighton over data breach </a:t>
            </a:r>
            <a:r>
              <a:rPr lang="en-US" dirty="0" smtClean="0"/>
              <a:t>handling” IT Pro (5/2/18)</a:t>
            </a:r>
          </a:p>
          <a:p>
            <a:pPr lvl="1" fontAlgn="base"/>
            <a:r>
              <a:rPr lang="en-US" dirty="0" smtClean="0"/>
              <a:t>“If </a:t>
            </a:r>
            <a:r>
              <a:rPr lang="en-US" dirty="0"/>
              <a:t>you shopped at these 14 stores in the last year, your data might have been </a:t>
            </a:r>
            <a:r>
              <a:rPr lang="en-US" dirty="0" smtClean="0"/>
              <a:t>stolen.” Business Insider (4/6/18)</a:t>
            </a:r>
          </a:p>
          <a:p>
            <a:pPr lvl="1" fontAlgn="base"/>
            <a:r>
              <a:rPr lang="en-US" dirty="0" smtClean="0"/>
              <a:t>“What </a:t>
            </a:r>
            <a:r>
              <a:rPr lang="en-US" dirty="0"/>
              <a:t>to Know About the Latest Data Breach Hitting Sears and Delta </a:t>
            </a:r>
            <a:r>
              <a:rPr lang="en-US" dirty="0" smtClean="0"/>
              <a:t>Customers” Fortune (4/5/18)</a:t>
            </a:r>
            <a:endParaRPr lang="en-US" dirty="0"/>
          </a:p>
          <a:p>
            <a:pPr lvl="1" fontAlgn="base"/>
            <a:endParaRPr lang="en-US" dirty="0"/>
          </a:p>
          <a:p>
            <a:pPr lvl="1" fontAlgn="base"/>
            <a:endParaRPr lang="en-US" b="1" dirty="0"/>
          </a:p>
          <a:p>
            <a:pPr lvl="1"/>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457200"/>
            <a:ext cx="2781299"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91752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700" dirty="0" smtClean="0"/>
              <a:t/>
            </a:r>
            <a:br>
              <a:rPr lang="en-US" sz="2700" dirty="0" smtClean="0"/>
            </a:br>
            <a:r>
              <a:rPr lang="en-US" sz="2700" dirty="0" smtClean="0"/>
              <a:t>Sample Consent</a:t>
            </a:r>
            <a:br>
              <a:rPr lang="en-US" sz="2700" dirty="0" smtClean="0"/>
            </a:br>
            <a:r>
              <a:rPr lang="en-US" sz="2700" dirty="0" smtClean="0"/>
              <a:t>from ICO</a:t>
            </a:r>
            <a:r>
              <a:rPr lang="en-US" sz="4400" dirty="0" smtClean="0"/>
              <a:t/>
            </a:r>
            <a:br>
              <a:rPr lang="en-US" sz="4400" dirty="0" smtClean="0"/>
            </a:br>
            <a:endParaRPr lang="en-US" sz="4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450" y="1142999"/>
            <a:ext cx="7297950" cy="5648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5957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What about minors?</a:t>
            </a:r>
            <a:endParaRPr lang="en-US" dirty="0"/>
          </a:p>
        </p:txBody>
      </p:sp>
      <p:sp>
        <p:nvSpPr>
          <p:cNvPr id="3" name="Content Placeholder 2"/>
          <p:cNvSpPr>
            <a:spLocks noGrp="1"/>
          </p:cNvSpPr>
          <p:nvPr>
            <p:ph sz="half" idx="1"/>
          </p:nvPr>
        </p:nvSpPr>
        <p:spPr>
          <a:xfrm>
            <a:off x="457200" y="2057400"/>
            <a:ext cx="3657600" cy="3124200"/>
          </a:xfrm>
        </p:spPr>
        <p:txBody>
          <a:bodyPr>
            <a:normAutofit/>
          </a:bodyPr>
          <a:lstStyle/>
          <a:p>
            <a:r>
              <a:rPr lang="en-US" dirty="0" smtClean="0"/>
              <a:t>Consent for Minors</a:t>
            </a:r>
          </a:p>
          <a:p>
            <a:pPr lvl="1"/>
            <a:r>
              <a:rPr lang="en-US" dirty="0" smtClean="0"/>
              <a:t>Consent for children under 16 must be given by the parent of legal guardian of the child.</a:t>
            </a:r>
          </a:p>
          <a:p>
            <a:pPr lvl="1"/>
            <a:r>
              <a:rPr lang="en-US" dirty="0" smtClean="0"/>
              <a:t>The same rules of consent apply.</a:t>
            </a:r>
          </a:p>
          <a:p>
            <a:pPr lvl="1"/>
            <a:endParaRPr lang="en-US" dirty="0"/>
          </a:p>
        </p:txBody>
      </p:sp>
      <p:pic>
        <p:nvPicPr>
          <p:cNvPr id="1126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267200" y="2286000"/>
            <a:ext cx="4742298" cy="2665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14366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What about medical information?</a:t>
            </a:r>
            <a:endParaRPr lang="en-US" dirty="0"/>
          </a:p>
        </p:txBody>
      </p:sp>
      <p:sp>
        <p:nvSpPr>
          <p:cNvPr id="3" name="Content Placeholder 2"/>
          <p:cNvSpPr>
            <a:spLocks noGrp="1"/>
          </p:cNvSpPr>
          <p:nvPr>
            <p:ph sz="half" idx="1"/>
          </p:nvPr>
        </p:nvSpPr>
        <p:spPr>
          <a:xfrm>
            <a:off x="457200" y="2057400"/>
            <a:ext cx="3657600" cy="3124200"/>
          </a:xfrm>
        </p:spPr>
        <p:txBody>
          <a:bodyPr>
            <a:normAutofit/>
          </a:bodyPr>
          <a:lstStyle/>
          <a:p>
            <a:r>
              <a:rPr lang="en-US" dirty="0" smtClean="0"/>
              <a:t>Medical Information</a:t>
            </a:r>
          </a:p>
          <a:p>
            <a:pPr lvl="1"/>
            <a:r>
              <a:rPr lang="en-US" dirty="0" smtClean="0"/>
              <a:t>Allergies, Diabetes, Medical problems.</a:t>
            </a:r>
          </a:p>
          <a:p>
            <a:pPr lvl="1"/>
            <a:r>
              <a:rPr lang="en-US" dirty="0" smtClean="0"/>
              <a:t>You may have a legitimate purpose during the tour but should be deleted upon completion.</a:t>
            </a:r>
          </a:p>
          <a:p>
            <a:pPr lvl="1"/>
            <a:endParaRPr lang="en-US" dirty="0"/>
          </a:p>
        </p:txBody>
      </p:sp>
      <p:pic>
        <p:nvPicPr>
          <p:cNvPr id="1126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267200" y="2286000"/>
            <a:ext cx="4742298" cy="2665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18012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Right to Be Forgotten</a:t>
            </a:r>
            <a:endParaRPr lang="en-US" dirty="0"/>
          </a:p>
        </p:txBody>
      </p:sp>
      <p:sp>
        <p:nvSpPr>
          <p:cNvPr id="3" name="Content Placeholder 2"/>
          <p:cNvSpPr>
            <a:spLocks noGrp="1"/>
          </p:cNvSpPr>
          <p:nvPr>
            <p:ph idx="1"/>
          </p:nvPr>
        </p:nvSpPr>
        <p:spPr/>
        <p:txBody>
          <a:bodyPr/>
          <a:lstStyle/>
          <a:p>
            <a:r>
              <a:rPr lang="en-US" dirty="0" smtClean="0"/>
              <a:t>Under GDPR individuals have the right to be forgotten.</a:t>
            </a:r>
          </a:p>
          <a:p>
            <a:pPr lvl="1"/>
            <a:r>
              <a:rPr lang="en-US" dirty="0" smtClean="0"/>
              <a:t>If an individual requests that their data be scrubbed you must comply unless there is a legal purpose for retaining the data.</a:t>
            </a:r>
            <a:endParaRPr lang="en-US" dirty="0"/>
          </a:p>
        </p:txBody>
      </p:sp>
    </p:spTree>
    <p:extLst>
      <p:ext uri="{BB962C8B-B14F-4D97-AF65-F5344CB8AC3E}">
        <p14:creationId xmlns:p14="http://schemas.microsoft.com/office/powerpoint/2010/main" val="32280112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Parties and Consent</a:t>
            </a:r>
            <a:endParaRPr lang="en-US" dirty="0"/>
          </a:p>
        </p:txBody>
      </p:sp>
      <p:sp>
        <p:nvSpPr>
          <p:cNvPr id="3" name="Content Placeholder 2"/>
          <p:cNvSpPr>
            <a:spLocks noGrp="1"/>
          </p:cNvSpPr>
          <p:nvPr>
            <p:ph idx="1"/>
          </p:nvPr>
        </p:nvSpPr>
        <p:spPr/>
        <p:txBody>
          <a:bodyPr/>
          <a:lstStyle/>
          <a:p>
            <a:r>
              <a:rPr lang="en-US" dirty="0" smtClean="0"/>
              <a:t>Contract with third parties	</a:t>
            </a:r>
          </a:p>
          <a:p>
            <a:pPr lvl="1"/>
            <a:r>
              <a:rPr lang="en-US" dirty="0" smtClean="0"/>
              <a:t>Only disclose necessary data.</a:t>
            </a:r>
          </a:p>
          <a:p>
            <a:pPr lvl="1"/>
            <a:r>
              <a:rPr lang="en-US" dirty="0" smtClean="0"/>
              <a:t>Third party will be responsible for data and destroy it when legitimate purpose is complete.</a:t>
            </a:r>
          </a:p>
          <a:p>
            <a:pPr lvl="1"/>
            <a:r>
              <a:rPr lang="en-US" dirty="0" smtClean="0"/>
              <a:t>Third party will obtain their own consent for marketing.</a:t>
            </a:r>
          </a:p>
          <a:p>
            <a:pPr lvl="2"/>
            <a:r>
              <a:rPr lang="en-US" dirty="0" smtClean="0"/>
              <a:t>It is unwise to take responsibility for third party consent.</a:t>
            </a:r>
            <a:endParaRPr lang="en-US" dirty="0"/>
          </a:p>
        </p:txBody>
      </p:sp>
    </p:spTree>
    <p:extLst>
      <p:ext uri="{BB962C8B-B14F-4D97-AF65-F5344CB8AC3E}">
        <p14:creationId xmlns:p14="http://schemas.microsoft.com/office/powerpoint/2010/main" val="1587039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Policy</a:t>
            </a:r>
            <a:endParaRPr lang="en-US" dirty="0"/>
          </a:p>
        </p:txBody>
      </p:sp>
      <p:sp>
        <p:nvSpPr>
          <p:cNvPr id="3" name="Text Placeholder 2"/>
          <p:cNvSpPr>
            <a:spLocks noGrp="1"/>
          </p:cNvSpPr>
          <p:nvPr>
            <p:ph type="body" idx="1"/>
          </p:nvPr>
        </p:nvSpPr>
        <p:spPr/>
        <p:txBody>
          <a:bodyPr/>
          <a:lstStyle/>
          <a:p>
            <a:r>
              <a:rPr lang="en-US" dirty="0" smtClean="0"/>
              <a:t>GDPR</a:t>
            </a:r>
            <a:endParaRPr lang="en-US" dirty="0"/>
          </a:p>
        </p:txBody>
      </p:sp>
    </p:spTree>
    <p:extLst>
      <p:ext uri="{BB962C8B-B14F-4D97-AF65-F5344CB8AC3E}">
        <p14:creationId xmlns:p14="http://schemas.microsoft.com/office/powerpoint/2010/main" val="7791829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Privacy Policy</a:t>
            </a:r>
            <a:endParaRPr lang="en-US" dirty="0"/>
          </a:p>
        </p:txBody>
      </p:sp>
      <p:sp>
        <p:nvSpPr>
          <p:cNvPr id="3" name="Content Placeholder 2"/>
          <p:cNvSpPr>
            <a:spLocks noGrp="1"/>
          </p:cNvSpPr>
          <p:nvPr>
            <p:ph idx="1"/>
          </p:nvPr>
        </p:nvSpPr>
        <p:spPr/>
        <p:txBody>
          <a:bodyPr/>
          <a:lstStyle/>
          <a:p>
            <a:r>
              <a:rPr lang="en-US" dirty="0" smtClean="0"/>
              <a:t>The consent should link to the privacy policy that contains detailed information about how the data is used, stored, etc.</a:t>
            </a:r>
            <a:endParaRPr lang="en-US" dirty="0"/>
          </a:p>
        </p:txBody>
      </p:sp>
    </p:spTree>
    <p:extLst>
      <p:ext uri="{BB962C8B-B14F-4D97-AF65-F5344CB8AC3E}">
        <p14:creationId xmlns:p14="http://schemas.microsoft.com/office/powerpoint/2010/main" val="9827762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Privacy Policy</a:t>
            </a:r>
            <a:endParaRPr lang="en-US" dirty="0"/>
          </a:p>
        </p:txBody>
      </p:sp>
      <p:sp>
        <p:nvSpPr>
          <p:cNvPr id="3" name="Content Placeholder 2"/>
          <p:cNvSpPr>
            <a:spLocks noGrp="1"/>
          </p:cNvSpPr>
          <p:nvPr>
            <p:ph sz="half" idx="1"/>
          </p:nvPr>
        </p:nvSpPr>
        <p:spPr>
          <a:xfrm>
            <a:off x="457200" y="1600200"/>
            <a:ext cx="8305800" cy="4525963"/>
          </a:xfrm>
        </p:spPr>
        <p:txBody>
          <a:bodyPr>
            <a:normAutofit/>
          </a:bodyPr>
          <a:lstStyle/>
          <a:p>
            <a:pPr lvl="1"/>
            <a:r>
              <a:rPr lang="en-US" dirty="0" smtClean="0"/>
              <a:t>What is in the Privacy Policy?</a:t>
            </a:r>
          </a:p>
          <a:p>
            <a:pPr lvl="2"/>
            <a:r>
              <a:rPr lang="en-US" dirty="0" smtClean="0"/>
              <a:t>Identity and contact information of the business storing data</a:t>
            </a:r>
          </a:p>
          <a:p>
            <a:pPr lvl="2"/>
            <a:r>
              <a:rPr lang="en-US" dirty="0" smtClean="0"/>
              <a:t>The purpose of the processing and the legal basis</a:t>
            </a:r>
          </a:p>
          <a:p>
            <a:pPr lvl="2"/>
            <a:r>
              <a:rPr lang="en-US" dirty="0" smtClean="0"/>
              <a:t>Recipients or categories of recipients of the data it any</a:t>
            </a:r>
          </a:p>
          <a:p>
            <a:pPr lvl="2"/>
            <a:r>
              <a:rPr lang="en-US" dirty="0" smtClean="0"/>
              <a:t>The period for which data will be stored</a:t>
            </a:r>
          </a:p>
          <a:p>
            <a:pPr lvl="2"/>
            <a:r>
              <a:rPr lang="en-US" dirty="0" smtClean="0"/>
              <a:t>Right to access and erasure of data (No Charge)</a:t>
            </a:r>
          </a:p>
          <a:p>
            <a:pPr lvl="2"/>
            <a:r>
              <a:rPr lang="en-US" dirty="0" smtClean="0"/>
              <a:t>Right to withdraw consent at anytime</a:t>
            </a:r>
          </a:p>
          <a:p>
            <a:pPr lvl="2"/>
            <a:r>
              <a:rPr lang="en-US" dirty="0" smtClean="0"/>
              <a:t>Right to lodge a complaint</a:t>
            </a:r>
          </a:p>
          <a:p>
            <a:pPr lvl="2"/>
            <a:r>
              <a:rPr lang="en-US" dirty="0" smtClean="0"/>
              <a:t>Whether the data will be processed for any purpose other than for the purpose it was collected</a:t>
            </a:r>
          </a:p>
        </p:txBody>
      </p:sp>
    </p:spTree>
    <p:extLst>
      <p:ext uri="{BB962C8B-B14F-4D97-AF65-F5344CB8AC3E}">
        <p14:creationId xmlns:p14="http://schemas.microsoft.com/office/powerpoint/2010/main" val="33042554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Tours, Tours, Tours Privacy Policy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Answer why:</a:t>
            </a:r>
          </a:p>
          <a:p>
            <a:pPr marL="36576" indent="0">
              <a:buNone/>
            </a:pPr>
            <a:r>
              <a:rPr lang="en-US" dirty="0"/>
              <a:t>This Policy explains when and why we collect personal information about people who visit our website, how we use it, the conditions under which we may disclose it to others and how we keep it secure.</a:t>
            </a:r>
          </a:p>
          <a:p>
            <a:endParaRPr lang="en-US" dirty="0"/>
          </a:p>
          <a:p>
            <a:pPr marL="36576" indent="0">
              <a:buNone/>
            </a:pPr>
            <a:r>
              <a:rPr lang="en-US" dirty="0"/>
              <a:t>We may change this Policy from time to time so please check this page occasionally to ensure that you’re happy with any changes. By using our website, you’re agreeing to be bound by this Policy.</a:t>
            </a:r>
          </a:p>
          <a:p>
            <a:endParaRPr lang="en-US" dirty="0"/>
          </a:p>
          <a:p>
            <a:pPr marL="36576" indent="0">
              <a:buNone/>
            </a:pPr>
            <a:r>
              <a:rPr lang="en-US" dirty="0"/>
              <a:t>Any questions regarding this Policy and our privacy practices should be sent by email to </a:t>
            </a:r>
            <a:r>
              <a:rPr lang="en-US" dirty="0" smtClean="0"/>
              <a:t>contact@tourstourstours.com </a:t>
            </a:r>
            <a:r>
              <a:rPr lang="en-US" dirty="0"/>
              <a:t>or by writing to </a:t>
            </a:r>
            <a:r>
              <a:rPr lang="en-US" dirty="0" smtClean="0"/>
              <a:t>1 Great View, </a:t>
            </a:r>
            <a:r>
              <a:rPr lang="en-US" dirty="0" err="1" smtClean="0"/>
              <a:t>Tourspot</a:t>
            </a:r>
            <a:r>
              <a:rPr lang="en-US" dirty="0" smtClean="0"/>
              <a:t>, Great State 00160, </a:t>
            </a:r>
            <a:r>
              <a:rPr lang="en-US" dirty="0"/>
              <a:t>you can telephone </a:t>
            </a:r>
            <a:r>
              <a:rPr lang="en-US" dirty="0" smtClean="0"/>
              <a:t>(999) 999-9999.</a:t>
            </a:r>
            <a:endParaRPr lang="en-US" dirty="0"/>
          </a:p>
        </p:txBody>
      </p:sp>
    </p:spTree>
    <p:extLst>
      <p:ext uri="{BB962C8B-B14F-4D97-AF65-F5344CB8AC3E}">
        <p14:creationId xmlns:p14="http://schemas.microsoft.com/office/powerpoint/2010/main" val="5227562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Tours, Tours, Tours Privacy Policy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Tell them who you are:</a:t>
            </a:r>
          </a:p>
          <a:p>
            <a:pPr marL="36576" indent="0">
              <a:buNone/>
            </a:pPr>
            <a:r>
              <a:rPr lang="en-US" dirty="0"/>
              <a:t>We’re </a:t>
            </a:r>
            <a:r>
              <a:rPr lang="en-US" dirty="0" smtClean="0"/>
              <a:t>Tours, Tours, Tours, Great State’s  </a:t>
            </a:r>
            <a:r>
              <a:rPr lang="en-US" dirty="0"/>
              <a:t>largest </a:t>
            </a:r>
            <a:r>
              <a:rPr lang="en-US" dirty="0" smtClean="0"/>
              <a:t>tour operator </a:t>
            </a:r>
            <a:r>
              <a:rPr lang="en-US" dirty="0"/>
              <a:t>dedicated to </a:t>
            </a:r>
            <a:r>
              <a:rPr lang="en-US" dirty="0" smtClean="0"/>
              <a:t>providing our customers with wonderful touring experiences. Tours, Tours, Tours is a limited liability company registered in Great State and operating with our tour partners throughout the United State and Europe.  We work with over 100 subcontractors that include hoteliers and transportation companies. Also list subsidiaries here.</a:t>
            </a:r>
            <a:endParaRPr lang="en-US" dirty="0"/>
          </a:p>
        </p:txBody>
      </p:sp>
    </p:spTree>
    <p:extLst>
      <p:ext uri="{BB962C8B-B14F-4D97-AF65-F5344CB8AC3E}">
        <p14:creationId xmlns:p14="http://schemas.microsoft.com/office/powerpoint/2010/main" val="1152969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problem?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Effect on Consumers</a:t>
            </a:r>
          </a:p>
          <a:p>
            <a:pPr lvl="1"/>
            <a:r>
              <a:rPr lang="en-US" dirty="0" smtClean="0"/>
              <a:t>Hackers </a:t>
            </a:r>
            <a:r>
              <a:rPr lang="en-US" dirty="0"/>
              <a:t>search for </a:t>
            </a:r>
            <a:r>
              <a:rPr lang="en-US" dirty="0" smtClean="0"/>
              <a:t>data listed below because </a:t>
            </a:r>
            <a:r>
              <a:rPr lang="en-US" dirty="0"/>
              <a:t>they can be used to make money by duplicating credit cards, and using personal information for fraud, identity theft , and even blackmail. They can also be sold in bulk in deep web marketplaces.</a:t>
            </a:r>
          </a:p>
          <a:p>
            <a:pPr lvl="2"/>
            <a:r>
              <a:rPr lang="en-US" dirty="0" smtClean="0"/>
              <a:t>Member </a:t>
            </a:r>
            <a:r>
              <a:rPr lang="en-US" dirty="0"/>
              <a:t>name</a:t>
            </a:r>
          </a:p>
          <a:p>
            <a:pPr lvl="2"/>
            <a:r>
              <a:rPr lang="en-US" dirty="0"/>
              <a:t>Date of birth</a:t>
            </a:r>
          </a:p>
          <a:p>
            <a:pPr lvl="2"/>
            <a:r>
              <a:rPr lang="en-US" dirty="0"/>
              <a:t>Social Security number</a:t>
            </a:r>
          </a:p>
          <a:p>
            <a:pPr lvl="2"/>
            <a:r>
              <a:rPr lang="en-US" dirty="0"/>
              <a:t>Member identification numbers</a:t>
            </a:r>
          </a:p>
          <a:p>
            <a:pPr lvl="2"/>
            <a:r>
              <a:rPr lang="en-US" dirty="0"/>
              <a:t>Email address</a:t>
            </a:r>
          </a:p>
          <a:p>
            <a:pPr lvl="2"/>
            <a:r>
              <a:rPr lang="en-US" dirty="0"/>
              <a:t>Mailing and/or physical address</a:t>
            </a:r>
          </a:p>
          <a:p>
            <a:pPr lvl="2"/>
            <a:r>
              <a:rPr lang="en-US" dirty="0"/>
              <a:t>Telephone numbers</a:t>
            </a:r>
          </a:p>
          <a:p>
            <a:pPr lvl="2"/>
            <a:r>
              <a:rPr lang="en-US" dirty="0"/>
              <a:t>Banking account numbers</a:t>
            </a:r>
          </a:p>
          <a:p>
            <a:pPr lvl="2"/>
            <a:r>
              <a:rPr lang="en-US" dirty="0"/>
              <a:t>Clinical information</a:t>
            </a:r>
          </a:p>
          <a:p>
            <a:pPr lvl="2"/>
            <a:r>
              <a:rPr lang="en-US" dirty="0"/>
              <a:t>Claims information</a:t>
            </a:r>
          </a:p>
          <a:p>
            <a:pPr lvl="1"/>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1063" y="381000"/>
            <a:ext cx="27797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06236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Tours, Tours, Tours Privacy Policy</a:t>
            </a:r>
            <a:endParaRPr lang="en-US" dirty="0"/>
          </a:p>
        </p:txBody>
      </p:sp>
      <p:sp>
        <p:nvSpPr>
          <p:cNvPr id="3" name="Content Placeholder 2"/>
          <p:cNvSpPr>
            <a:spLocks noGrp="1"/>
          </p:cNvSpPr>
          <p:nvPr>
            <p:ph idx="1"/>
          </p:nvPr>
        </p:nvSpPr>
        <p:spPr/>
        <p:txBody>
          <a:bodyPr>
            <a:normAutofit/>
          </a:bodyPr>
          <a:lstStyle/>
          <a:p>
            <a:r>
              <a:rPr lang="en-US" dirty="0" smtClean="0"/>
              <a:t>How is Personal Data Collected:</a:t>
            </a:r>
          </a:p>
          <a:p>
            <a:pPr marL="36576" indent="0">
              <a:buNone/>
            </a:pPr>
            <a:r>
              <a:rPr lang="en-US" dirty="0"/>
              <a:t>We obtain information about you when you use our website, for example, when you contact us about </a:t>
            </a:r>
            <a:r>
              <a:rPr lang="en-US" dirty="0" smtClean="0"/>
              <a:t>tours, </a:t>
            </a:r>
            <a:r>
              <a:rPr lang="en-US" dirty="0"/>
              <a:t>to </a:t>
            </a:r>
            <a:r>
              <a:rPr lang="en-US" dirty="0" smtClean="0"/>
              <a:t>book a reservation, or </a:t>
            </a:r>
            <a:r>
              <a:rPr lang="en-US" dirty="0"/>
              <a:t>if you register to receive </a:t>
            </a:r>
            <a:r>
              <a:rPr lang="en-US" dirty="0" smtClean="0"/>
              <a:t>our emails.</a:t>
            </a:r>
          </a:p>
          <a:p>
            <a:pPr marL="36576" indent="0">
              <a:buNone/>
            </a:pPr>
            <a:r>
              <a:rPr lang="en-US" dirty="0" smtClean="0"/>
              <a:t>Tell them every instance that results in data collection.</a:t>
            </a:r>
            <a:endParaRPr lang="en-US" dirty="0"/>
          </a:p>
        </p:txBody>
      </p:sp>
    </p:spTree>
    <p:extLst>
      <p:ext uri="{BB962C8B-B14F-4D97-AF65-F5344CB8AC3E}">
        <p14:creationId xmlns:p14="http://schemas.microsoft.com/office/powerpoint/2010/main" val="4601931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Tours, Tours, Tours Privacy Policy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Type of Information is Collected:</a:t>
            </a:r>
          </a:p>
          <a:p>
            <a:pPr marL="36576" indent="0">
              <a:buNone/>
            </a:pPr>
            <a:r>
              <a:rPr lang="en-US" dirty="0"/>
              <a:t>The personal information we collect might include your name, address, email address, IP address, and information regarding what pages are accessed and when. If you make a </a:t>
            </a:r>
            <a:r>
              <a:rPr lang="en-US" dirty="0" smtClean="0"/>
              <a:t>payment </a:t>
            </a:r>
            <a:r>
              <a:rPr lang="en-US" dirty="0"/>
              <a:t>online or purchase a product from us, your card information is not held by us, it is collected by our third party payment processors, who </a:t>
            </a:r>
            <a:r>
              <a:rPr lang="en-US" dirty="0" smtClean="0"/>
              <a:t>specialize </a:t>
            </a:r>
            <a:r>
              <a:rPr lang="en-US" dirty="0"/>
              <a:t>in the secure online capture and processing of credit/debit card transactions, as explained below.</a:t>
            </a:r>
          </a:p>
        </p:txBody>
      </p:sp>
    </p:spTree>
    <p:extLst>
      <p:ext uri="{BB962C8B-B14F-4D97-AF65-F5344CB8AC3E}">
        <p14:creationId xmlns:p14="http://schemas.microsoft.com/office/powerpoint/2010/main" val="5141118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Tours, Tours, Tours Privacy Policy</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How is Your Information Used:</a:t>
            </a:r>
          </a:p>
          <a:p>
            <a:pPr marL="36576" indent="0" fontAlgn="base">
              <a:buNone/>
            </a:pPr>
            <a:r>
              <a:rPr lang="en-US" dirty="0"/>
              <a:t>We may use your information to:</a:t>
            </a:r>
          </a:p>
          <a:p>
            <a:pPr lvl="1" fontAlgn="base"/>
            <a:r>
              <a:rPr lang="en-US" sz="3200" dirty="0"/>
              <a:t>process a </a:t>
            </a:r>
            <a:r>
              <a:rPr lang="en-US" sz="3200" dirty="0" smtClean="0"/>
              <a:t>payment </a:t>
            </a:r>
            <a:r>
              <a:rPr lang="en-US" sz="3200" dirty="0"/>
              <a:t>that you have made;</a:t>
            </a:r>
          </a:p>
          <a:p>
            <a:pPr lvl="1" fontAlgn="base"/>
            <a:r>
              <a:rPr lang="en-US" sz="3200" dirty="0" smtClean="0"/>
              <a:t>Process bookings and reservations for your selected tour;</a:t>
            </a:r>
            <a:endParaRPr lang="en-US" sz="3200" dirty="0"/>
          </a:p>
          <a:p>
            <a:pPr lvl="1" fontAlgn="base"/>
            <a:r>
              <a:rPr lang="en-US" sz="3200" dirty="0"/>
              <a:t>to carry out our obligations arising from any contracts entered into by you and us;</a:t>
            </a:r>
          </a:p>
          <a:p>
            <a:pPr lvl="1" fontAlgn="base"/>
            <a:r>
              <a:rPr lang="en-US" sz="3200" dirty="0" smtClean="0"/>
              <a:t>seek </a:t>
            </a:r>
            <a:r>
              <a:rPr lang="en-US" sz="3200" dirty="0"/>
              <a:t>your views or comments on the services we provide;</a:t>
            </a:r>
          </a:p>
          <a:p>
            <a:pPr lvl="1" fontAlgn="base"/>
            <a:r>
              <a:rPr lang="en-US" sz="3200" dirty="0"/>
              <a:t>notify you of changes to our services;</a:t>
            </a:r>
          </a:p>
          <a:p>
            <a:pPr lvl="1" fontAlgn="base"/>
            <a:r>
              <a:rPr lang="en-US" sz="3200" dirty="0"/>
              <a:t>send you communications which you have requested and that may be of </a:t>
            </a:r>
            <a:r>
              <a:rPr lang="en-US" sz="3200" dirty="0" smtClean="0"/>
              <a:t>interest to </a:t>
            </a:r>
            <a:r>
              <a:rPr lang="en-US" sz="3200" dirty="0"/>
              <a:t>you. These may include information about </a:t>
            </a:r>
            <a:r>
              <a:rPr lang="en-US" sz="3200" dirty="0" smtClean="0"/>
              <a:t>tours and promotions we think you will find interesting;</a:t>
            </a:r>
            <a:endParaRPr lang="en-US" sz="3200" dirty="0"/>
          </a:p>
          <a:p>
            <a:pPr marL="36576" indent="0" fontAlgn="base">
              <a:buNone/>
            </a:pPr>
            <a:r>
              <a:rPr lang="en-US" dirty="0" smtClean="0"/>
              <a:t>We </a:t>
            </a:r>
            <a:r>
              <a:rPr lang="en-US" dirty="0"/>
              <a:t>review our retention periods for personal information on a regular basis. </a:t>
            </a:r>
            <a:r>
              <a:rPr lang="en-US" dirty="0" smtClean="0"/>
              <a:t>We </a:t>
            </a:r>
            <a:r>
              <a:rPr lang="en-US" dirty="0"/>
              <a:t>will hold your personal information on our systems for as long as is necessary for the relevant activity, or as long as is set out in any relevant contract you hold with us.</a:t>
            </a:r>
          </a:p>
        </p:txBody>
      </p:sp>
    </p:spTree>
    <p:extLst>
      <p:ext uri="{BB962C8B-B14F-4D97-AF65-F5344CB8AC3E}">
        <p14:creationId xmlns:p14="http://schemas.microsoft.com/office/powerpoint/2010/main" val="10859284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Tours, Tours, Tours Privacy Policy</a:t>
            </a:r>
            <a:endParaRPr lang="en-US" dirty="0"/>
          </a:p>
        </p:txBody>
      </p:sp>
      <p:sp>
        <p:nvSpPr>
          <p:cNvPr id="3" name="Content Placeholder 2"/>
          <p:cNvSpPr>
            <a:spLocks noGrp="1"/>
          </p:cNvSpPr>
          <p:nvPr>
            <p:ph idx="1"/>
          </p:nvPr>
        </p:nvSpPr>
        <p:spPr>
          <a:xfrm>
            <a:off x="457200" y="1600200"/>
            <a:ext cx="8153400" cy="4724400"/>
          </a:xfrm>
        </p:spPr>
        <p:txBody>
          <a:bodyPr>
            <a:noAutofit/>
          </a:bodyPr>
          <a:lstStyle/>
          <a:p>
            <a:r>
              <a:rPr lang="en-US" sz="1400" dirty="0" smtClean="0"/>
              <a:t>Who Has Access To Your Information:</a:t>
            </a:r>
          </a:p>
          <a:p>
            <a:pPr marL="36576" indent="0" fontAlgn="base">
              <a:buNone/>
            </a:pPr>
            <a:r>
              <a:rPr lang="en-US" sz="1400" dirty="0"/>
              <a:t>We will not sell or rent your information to third parties</a:t>
            </a:r>
            <a:r>
              <a:rPr lang="en-US" sz="1400" dirty="0" smtClean="0"/>
              <a:t>.</a:t>
            </a:r>
          </a:p>
          <a:p>
            <a:pPr marL="36576" indent="0" fontAlgn="base">
              <a:buNone/>
            </a:pPr>
            <a:endParaRPr lang="en-US" sz="1400" dirty="0"/>
          </a:p>
          <a:p>
            <a:pPr marL="36576" indent="0" fontAlgn="base">
              <a:buNone/>
            </a:pPr>
            <a:r>
              <a:rPr lang="en-US" sz="1400" dirty="0"/>
              <a:t>We will not share your information with third parties for marketing </a:t>
            </a:r>
            <a:r>
              <a:rPr lang="en-US" sz="1400" dirty="0" smtClean="0"/>
              <a:t>purposes.</a:t>
            </a:r>
          </a:p>
          <a:p>
            <a:pPr marL="36576" indent="0" fontAlgn="base">
              <a:buNone/>
            </a:pPr>
            <a:endParaRPr lang="en-US" sz="1400" dirty="0"/>
          </a:p>
          <a:p>
            <a:pPr marL="36576" indent="0" fontAlgn="base">
              <a:buNone/>
            </a:pPr>
            <a:r>
              <a:rPr lang="en-US" sz="1400" b="1" dirty="0"/>
              <a:t>Third Party Service Providers working on our behalf:</a:t>
            </a:r>
            <a:r>
              <a:rPr lang="en-US" sz="1400" dirty="0"/>
              <a:t> We may pass your information to our third party service providers, agents subcontractors and other associated </a:t>
            </a:r>
            <a:r>
              <a:rPr lang="en-US" sz="1400" dirty="0" smtClean="0"/>
              <a:t>organizations </a:t>
            </a:r>
            <a:r>
              <a:rPr lang="en-US" sz="1400" dirty="0"/>
              <a:t>for the purposes of completing tasks and providing services to you on our behalf (for example to </a:t>
            </a:r>
            <a:r>
              <a:rPr lang="en-US" sz="1400" dirty="0" smtClean="0"/>
              <a:t>book reservations for your tour). </a:t>
            </a:r>
            <a:r>
              <a:rPr lang="en-US" sz="1400" dirty="0"/>
              <a:t>However, when we use third party service providers, we disclose only the personal information that is necessary to deliver the service and we have a contract in place that requires them to keep your information secure and not to use it for their own direct marketing purposes. Please be reassured that we will not release your information to third parties beyond the </a:t>
            </a:r>
            <a:r>
              <a:rPr lang="en-US" sz="1400" dirty="0" smtClean="0"/>
              <a:t>Tours, Tours, Tours network for </a:t>
            </a:r>
            <a:r>
              <a:rPr lang="en-US" sz="1400" dirty="0"/>
              <a:t>them to use for their own direct marketing purposes, unless you have requested us to do so, or we are required to do so by law, for example, by a court order or for the purposes of prevention of fraud or other crime.</a:t>
            </a:r>
          </a:p>
          <a:p>
            <a:pPr marL="36576" indent="0" fontAlgn="base">
              <a:buNone/>
            </a:pPr>
            <a:endParaRPr lang="en-US" sz="1400" dirty="0" smtClean="0"/>
          </a:p>
          <a:p>
            <a:pPr marL="36576" indent="0" fontAlgn="base">
              <a:buNone/>
            </a:pPr>
            <a:r>
              <a:rPr lang="en-US" sz="1400" dirty="0" smtClean="0"/>
              <a:t>When </a:t>
            </a:r>
            <a:r>
              <a:rPr lang="en-US" sz="1400" dirty="0"/>
              <a:t>you are using our secure online </a:t>
            </a:r>
            <a:r>
              <a:rPr lang="en-US" sz="1400" dirty="0" smtClean="0"/>
              <a:t>payment </a:t>
            </a:r>
            <a:r>
              <a:rPr lang="en-US" sz="1400" dirty="0"/>
              <a:t>pages, your </a:t>
            </a:r>
            <a:r>
              <a:rPr lang="en-US" sz="1400" dirty="0" smtClean="0"/>
              <a:t>payment </a:t>
            </a:r>
            <a:r>
              <a:rPr lang="en-US" sz="1400" dirty="0"/>
              <a:t>is processed by a third party payment processor, who </a:t>
            </a:r>
            <a:r>
              <a:rPr lang="en-US" sz="1400" dirty="0" smtClean="0"/>
              <a:t>specializes </a:t>
            </a:r>
            <a:r>
              <a:rPr lang="en-US" sz="1400" dirty="0"/>
              <a:t>in the secure online capture and processing of credit/debit card transactions. If you have any questions regarding secure transactions, please contact us</a:t>
            </a:r>
            <a:r>
              <a:rPr lang="en-US" sz="1400" dirty="0" smtClean="0"/>
              <a:t>.</a:t>
            </a:r>
            <a:endParaRPr lang="en-US" sz="1400" dirty="0"/>
          </a:p>
        </p:txBody>
      </p:sp>
    </p:spTree>
    <p:extLst>
      <p:ext uri="{BB962C8B-B14F-4D97-AF65-F5344CB8AC3E}">
        <p14:creationId xmlns:p14="http://schemas.microsoft.com/office/powerpoint/2010/main" val="15054508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Tours, Tours, Tours Privacy Policy</a:t>
            </a:r>
            <a:endParaRPr lang="en-US" dirty="0"/>
          </a:p>
        </p:txBody>
      </p:sp>
      <p:sp>
        <p:nvSpPr>
          <p:cNvPr id="3" name="Content Placeholder 2"/>
          <p:cNvSpPr>
            <a:spLocks noGrp="1"/>
          </p:cNvSpPr>
          <p:nvPr>
            <p:ph idx="1"/>
          </p:nvPr>
        </p:nvSpPr>
        <p:spPr>
          <a:xfrm>
            <a:off x="457200" y="1600200"/>
            <a:ext cx="8153400" cy="4724400"/>
          </a:xfrm>
        </p:spPr>
        <p:txBody>
          <a:bodyPr>
            <a:noAutofit/>
          </a:bodyPr>
          <a:lstStyle/>
          <a:p>
            <a:r>
              <a:rPr lang="en-US" sz="1800" dirty="0" smtClean="0"/>
              <a:t>Consent and Opt Out:</a:t>
            </a:r>
          </a:p>
          <a:p>
            <a:pPr marL="36576" indent="0" fontAlgn="base">
              <a:buNone/>
            </a:pPr>
            <a:r>
              <a:rPr lang="en-US" sz="1800" dirty="0"/>
              <a:t>You have a choice about whether or not you wish to receive information from us. If you do not want to receive direct marketing communications from us about </a:t>
            </a:r>
            <a:r>
              <a:rPr lang="en-US" sz="1800" dirty="0" smtClean="0"/>
              <a:t>tours and exciting travel opportunities, </a:t>
            </a:r>
            <a:r>
              <a:rPr lang="en-US" sz="1800" dirty="0"/>
              <a:t>then you can select your choices by ticking the relevant boxes situated on the form on which we collect your information.</a:t>
            </a:r>
          </a:p>
          <a:p>
            <a:pPr marL="36576" indent="0" fontAlgn="base">
              <a:buNone/>
            </a:pPr>
            <a:endParaRPr lang="en-US" sz="1800" dirty="0" smtClean="0"/>
          </a:p>
          <a:p>
            <a:pPr marL="36576" indent="0" fontAlgn="base">
              <a:buNone/>
            </a:pPr>
            <a:r>
              <a:rPr lang="en-US" sz="1800" dirty="0" smtClean="0"/>
              <a:t>We </a:t>
            </a:r>
            <a:r>
              <a:rPr lang="en-US" sz="1800" dirty="0"/>
              <a:t>will not contact you for marketing purposes by email, phone or text message unless you have given your prior consent. We will not contact you for marketing purposes by post if you have indicated that you do not wish to be contacted. You can change your marketing preferences at any time by contacting us by email: </a:t>
            </a:r>
            <a:r>
              <a:rPr lang="en-US" sz="1800" u="sng" dirty="0" smtClean="0">
                <a:solidFill>
                  <a:srgbClr val="00B0F0"/>
                </a:solidFill>
              </a:rPr>
              <a:t>stopthemarketing@toomanyemails.com </a:t>
            </a:r>
            <a:r>
              <a:rPr lang="en-US" sz="1800" dirty="0" smtClean="0"/>
              <a:t>or </a:t>
            </a:r>
            <a:r>
              <a:rPr lang="en-US" sz="1800" dirty="0"/>
              <a:t>telephone </a:t>
            </a:r>
            <a:r>
              <a:rPr lang="en-US" sz="1800" dirty="0" smtClean="0"/>
              <a:t>us at (999) 999-9999.</a:t>
            </a:r>
            <a:endParaRPr lang="en-US" sz="1800" dirty="0"/>
          </a:p>
        </p:txBody>
      </p:sp>
    </p:spTree>
    <p:extLst>
      <p:ext uri="{BB962C8B-B14F-4D97-AF65-F5344CB8AC3E}">
        <p14:creationId xmlns:p14="http://schemas.microsoft.com/office/powerpoint/2010/main" val="3830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Tours, Tours, Tours Privacy Policy</a:t>
            </a:r>
            <a:endParaRPr lang="en-US" dirty="0"/>
          </a:p>
        </p:txBody>
      </p:sp>
      <p:sp>
        <p:nvSpPr>
          <p:cNvPr id="3" name="Content Placeholder 2"/>
          <p:cNvSpPr>
            <a:spLocks noGrp="1"/>
          </p:cNvSpPr>
          <p:nvPr>
            <p:ph idx="1"/>
          </p:nvPr>
        </p:nvSpPr>
        <p:spPr>
          <a:xfrm>
            <a:off x="457200" y="1600200"/>
            <a:ext cx="8153400" cy="4724400"/>
          </a:xfrm>
        </p:spPr>
        <p:txBody>
          <a:bodyPr>
            <a:noAutofit/>
          </a:bodyPr>
          <a:lstStyle/>
          <a:p>
            <a:r>
              <a:rPr lang="en-US" sz="2000" dirty="0" smtClean="0"/>
              <a:t>How to Access Your Information:</a:t>
            </a:r>
          </a:p>
          <a:p>
            <a:pPr marL="36576" indent="0" fontAlgn="base">
              <a:buNone/>
            </a:pPr>
            <a:r>
              <a:rPr lang="en-US" sz="2000" dirty="0"/>
              <a:t>The accuracy of your information is important to us. We’re working on ways to make it easier for you to review and correct the information that we hold about you. In the meantime, if you change email address, or any of the other information we hold is inaccurate or out of date, please email us at: </a:t>
            </a:r>
            <a:r>
              <a:rPr lang="en-US" sz="2000" dirty="0" smtClean="0"/>
              <a:t>contact@tourstourstours.com, </a:t>
            </a:r>
            <a:r>
              <a:rPr lang="en-US" sz="2000" dirty="0"/>
              <a:t>or write to us at: </a:t>
            </a:r>
            <a:r>
              <a:rPr lang="en-US" sz="2000" dirty="0" smtClean="0"/>
              <a:t>1 Great View, </a:t>
            </a:r>
            <a:r>
              <a:rPr lang="en-US" sz="2000" dirty="0" err="1" smtClean="0"/>
              <a:t>Tourspot</a:t>
            </a:r>
            <a:r>
              <a:rPr lang="en-US" sz="2000" dirty="0" smtClean="0"/>
              <a:t>, Great State . </a:t>
            </a:r>
            <a:r>
              <a:rPr lang="en-US" sz="2000" dirty="0"/>
              <a:t>Alternatively, you can telephone </a:t>
            </a:r>
            <a:r>
              <a:rPr lang="en-US" sz="2000" dirty="0" smtClean="0"/>
              <a:t>(999) 999-9999.</a:t>
            </a:r>
            <a:endParaRPr lang="en-US" sz="2000" dirty="0"/>
          </a:p>
          <a:p>
            <a:pPr marL="36576" indent="0" fontAlgn="base">
              <a:buNone/>
            </a:pPr>
            <a:endParaRPr lang="en-US" sz="2000" dirty="0" smtClean="0"/>
          </a:p>
          <a:p>
            <a:pPr marL="36576" indent="0" fontAlgn="base">
              <a:buNone/>
            </a:pPr>
            <a:r>
              <a:rPr lang="en-US" sz="2000" dirty="0" smtClean="0"/>
              <a:t>You </a:t>
            </a:r>
            <a:r>
              <a:rPr lang="en-US" sz="2000" dirty="0"/>
              <a:t>have the right to ask for a copy of the information </a:t>
            </a:r>
            <a:r>
              <a:rPr lang="en-US" sz="2000" dirty="0" smtClean="0"/>
              <a:t>Tours, Tours, Tours hold </a:t>
            </a:r>
            <a:r>
              <a:rPr lang="en-US" sz="2000" dirty="0"/>
              <a:t>about </a:t>
            </a:r>
            <a:r>
              <a:rPr lang="en-US" sz="2000" dirty="0" smtClean="0"/>
              <a:t>you.</a:t>
            </a:r>
            <a:endParaRPr lang="en-US" sz="2000" dirty="0"/>
          </a:p>
        </p:txBody>
      </p:sp>
    </p:spTree>
    <p:extLst>
      <p:ext uri="{BB962C8B-B14F-4D97-AF65-F5344CB8AC3E}">
        <p14:creationId xmlns:p14="http://schemas.microsoft.com/office/powerpoint/2010/main" val="762692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Tours, Tours, Tours Privacy Policy</a:t>
            </a:r>
            <a:endParaRPr lang="en-US" dirty="0"/>
          </a:p>
        </p:txBody>
      </p:sp>
      <p:sp>
        <p:nvSpPr>
          <p:cNvPr id="3" name="Content Placeholder 2"/>
          <p:cNvSpPr>
            <a:spLocks noGrp="1"/>
          </p:cNvSpPr>
          <p:nvPr>
            <p:ph idx="1"/>
          </p:nvPr>
        </p:nvSpPr>
        <p:spPr>
          <a:xfrm>
            <a:off x="457200" y="1600200"/>
            <a:ext cx="8153400" cy="4724400"/>
          </a:xfrm>
        </p:spPr>
        <p:txBody>
          <a:bodyPr>
            <a:noAutofit/>
          </a:bodyPr>
          <a:lstStyle/>
          <a:p>
            <a:r>
              <a:rPr lang="en-US" sz="1800" dirty="0" smtClean="0"/>
              <a:t>How to Access Your Information:</a:t>
            </a:r>
          </a:p>
          <a:p>
            <a:pPr marL="36576" indent="0" fontAlgn="base">
              <a:buNone/>
            </a:pPr>
            <a:r>
              <a:rPr lang="en-US" sz="1800" dirty="0"/>
              <a:t>When you give us personal information, we take steps to ensure that it’s treated securely. Any sensitive information (such as credit or debit card details) is encrypted and </a:t>
            </a:r>
            <a:r>
              <a:rPr lang="en-US" sz="1800" dirty="0" smtClean="0"/>
              <a:t>secure by design.</a:t>
            </a:r>
            <a:endParaRPr lang="en-US" sz="1800" dirty="0"/>
          </a:p>
          <a:p>
            <a:pPr marL="36576" indent="0" fontAlgn="base">
              <a:buNone/>
            </a:pPr>
            <a:endParaRPr lang="en-US" sz="1800" dirty="0" smtClean="0"/>
          </a:p>
          <a:p>
            <a:pPr marL="36576" indent="0" fontAlgn="base">
              <a:buNone/>
            </a:pPr>
            <a:r>
              <a:rPr lang="en-US" sz="1800" dirty="0" smtClean="0"/>
              <a:t>Non-sensitive </a:t>
            </a:r>
            <a:r>
              <a:rPr lang="en-US" sz="1800" dirty="0"/>
              <a:t>details (your email address etc.) are transmitted normally over the Internet, and this can never be guaranteed to be 100% secure. As a result, while we strive to protect your personal information, we cannot guarantee the security of any information you transmit to us, and you do so at your own risk. Once we receive your information, we make our best effort to ensure its security on our systems. Where we have given (or where you have chosen) a password which enables you to access certain parts of our websites, you are responsible for keeping this password confidential. We ask you not to share your password with anyone.</a:t>
            </a:r>
          </a:p>
        </p:txBody>
      </p:sp>
    </p:spTree>
    <p:extLst>
      <p:ext uri="{BB962C8B-B14F-4D97-AF65-F5344CB8AC3E}">
        <p14:creationId xmlns:p14="http://schemas.microsoft.com/office/powerpoint/2010/main" val="24485039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Tours, Tours, Tours Privacy Policy</a:t>
            </a:r>
            <a:endParaRPr lang="en-US" dirty="0"/>
          </a:p>
        </p:txBody>
      </p:sp>
      <p:sp>
        <p:nvSpPr>
          <p:cNvPr id="3" name="Content Placeholder 2"/>
          <p:cNvSpPr>
            <a:spLocks noGrp="1"/>
          </p:cNvSpPr>
          <p:nvPr>
            <p:ph idx="1"/>
          </p:nvPr>
        </p:nvSpPr>
        <p:spPr>
          <a:xfrm>
            <a:off x="457200" y="1600200"/>
            <a:ext cx="8153400" cy="4724400"/>
          </a:xfrm>
        </p:spPr>
        <p:txBody>
          <a:bodyPr>
            <a:noAutofit/>
          </a:bodyPr>
          <a:lstStyle/>
          <a:p>
            <a:r>
              <a:rPr lang="en-US" sz="1800" dirty="0" smtClean="0"/>
              <a:t>Profiling:</a:t>
            </a:r>
          </a:p>
          <a:p>
            <a:pPr marL="36576" indent="0" fontAlgn="base">
              <a:buNone/>
            </a:pPr>
            <a:r>
              <a:rPr lang="en-US" sz="2400" dirty="0"/>
              <a:t>We may </a:t>
            </a:r>
            <a:r>
              <a:rPr lang="en-US" sz="2400" dirty="0" smtClean="0"/>
              <a:t>analyze </a:t>
            </a:r>
            <a:r>
              <a:rPr lang="en-US" sz="2400" dirty="0"/>
              <a:t>your personal information to create a profile of your interests and preferences so that we can contact you with information relevant to you. We may make use of additional information about you when it is available from external sources to help us do this effectively. We may also use your personal information to detect and reduce fraud and credit risk.</a:t>
            </a:r>
          </a:p>
        </p:txBody>
      </p:sp>
    </p:spTree>
    <p:extLst>
      <p:ext uri="{BB962C8B-B14F-4D97-AF65-F5344CB8AC3E}">
        <p14:creationId xmlns:p14="http://schemas.microsoft.com/office/powerpoint/2010/main" val="15941167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Tours, Tours, Tours Privacy Policy</a:t>
            </a:r>
            <a:endParaRPr lang="en-US" dirty="0"/>
          </a:p>
        </p:txBody>
      </p:sp>
      <p:sp>
        <p:nvSpPr>
          <p:cNvPr id="3" name="Content Placeholder 2"/>
          <p:cNvSpPr>
            <a:spLocks noGrp="1"/>
          </p:cNvSpPr>
          <p:nvPr>
            <p:ph idx="1"/>
          </p:nvPr>
        </p:nvSpPr>
        <p:spPr>
          <a:xfrm>
            <a:off x="457200" y="1600200"/>
            <a:ext cx="8153400" cy="4724400"/>
          </a:xfrm>
        </p:spPr>
        <p:txBody>
          <a:bodyPr>
            <a:noAutofit/>
          </a:bodyPr>
          <a:lstStyle/>
          <a:p>
            <a:r>
              <a:rPr lang="en-US" sz="1800" dirty="0" smtClean="0"/>
              <a:t>Use of Cookies:</a:t>
            </a:r>
          </a:p>
          <a:p>
            <a:pPr marL="36576" indent="0" fontAlgn="base">
              <a:buNone/>
            </a:pPr>
            <a:r>
              <a:rPr lang="en-US" sz="2000" dirty="0"/>
              <a:t>Like many other websites, the </a:t>
            </a:r>
            <a:r>
              <a:rPr lang="en-US" sz="2000" dirty="0" smtClean="0"/>
              <a:t>Tours, Tours, Tours </a:t>
            </a:r>
            <a:r>
              <a:rPr lang="en-US" sz="2000" dirty="0"/>
              <a:t>website uses cookies. 'Cookies' are small pieces of information sent by an </a:t>
            </a:r>
            <a:r>
              <a:rPr lang="en-US" sz="2000" dirty="0" smtClean="0"/>
              <a:t>organization </a:t>
            </a:r>
            <a:r>
              <a:rPr lang="en-US" sz="2000" dirty="0"/>
              <a:t>to your computer and stored on your hard drive to allow that website to </a:t>
            </a:r>
            <a:r>
              <a:rPr lang="en-US" sz="2000" dirty="0" smtClean="0"/>
              <a:t>recognize </a:t>
            </a:r>
            <a:r>
              <a:rPr lang="en-US" sz="2000" dirty="0"/>
              <a:t>you when you visit. They collect statistical data about your browsing actions and patterns and do not identify you as an individual. For example, we use cookies to store your country preference. This helps us to improve our website and deliver a better more </a:t>
            </a:r>
            <a:r>
              <a:rPr lang="en-US" sz="2000" dirty="0" smtClean="0"/>
              <a:t>personalized </a:t>
            </a:r>
            <a:r>
              <a:rPr lang="en-US" sz="2000" dirty="0"/>
              <a:t>service.</a:t>
            </a:r>
          </a:p>
          <a:p>
            <a:pPr marL="36576" indent="0" fontAlgn="base">
              <a:buNone/>
            </a:pPr>
            <a:endParaRPr lang="en-US" sz="2000" dirty="0" smtClean="0"/>
          </a:p>
          <a:p>
            <a:pPr marL="36576" indent="0" fontAlgn="base">
              <a:buNone/>
            </a:pPr>
            <a:r>
              <a:rPr lang="en-US" sz="2000" dirty="0" smtClean="0"/>
              <a:t>It </a:t>
            </a:r>
            <a:r>
              <a:rPr lang="en-US" sz="2000" dirty="0"/>
              <a:t>is possible to switch off cookies by setting your browser preferences. For more information on how to switch off cookies on your computer, visit our full cookies policy. Turning </a:t>
            </a:r>
            <a:r>
              <a:rPr lang="en-US" sz="2000"/>
              <a:t>cookies </a:t>
            </a:r>
            <a:r>
              <a:rPr lang="en-US" sz="2000" smtClean="0"/>
              <a:t>off </a:t>
            </a:r>
            <a:r>
              <a:rPr lang="en-US" sz="2000" dirty="0"/>
              <a:t>may result in a loss of functionality when using our website.</a:t>
            </a:r>
          </a:p>
        </p:txBody>
      </p:sp>
    </p:spTree>
    <p:extLst>
      <p:ext uri="{BB962C8B-B14F-4D97-AF65-F5344CB8AC3E}">
        <p14:creationId xmlns:p14="http://schemas.microsoft.com/office/powerpoint/2010/main" val="36710367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Tours, Tours, Tours Privacy Policy</a:t>
            </a:r>
            <a:endParaRPr lang="en-US" dirty="0"/>
          </a:p>
        </p:txBody>
      </p:sp>
      <p:sp>
        <p:nvSpPr>
          <p:cNvPr id="3" name="Content Placeholder 2"/>
          <p:cNvSpPr>
            <a:spLocks noGrp="1"/>
          </p:cNvSpPr>
          <p:nvPr>
            <p:ph idx="1"/>
          </p:nvPr>
        </p:nvSpPr>
        <p:spPr>
          <a:xfrm>
            <a:off x="457200" y="1600200"/>
            <a:ext cx="8153400" cy="4724400"/>
          </a:xfrm>
        </p:spPr>
        <p:txBody>
          <a:bodyPr>
            <a:noAutofit/>
          </a:bodyPr>
          <a:lstStyle/>
          <a:p>
            <a:r>
              <a:rPr lang="en-US" sz="1800" dirty="0" smtClean="0"/>
              <a:t>Links to Other Websites:</a:t>
            </a:r>
          </a:p>
          <a:p>
            <a:pPr marL="36576" indent="0" fontAlgn="base">
              <a:buNone/>
            </a:pPr>
            <a:r>
              <a:rPr lang="en-US" sz="2000" dirty="0"/>
              <a:t>Our website may contain links to other websites run by other </a:t>
            </a:r>
            <a:r>
              <a:rPr lang="en-US" sz="2000" dirty="0" smtClean="0"/>
              <a:t>organizations. </a:t>
            </a:r>
            <a:r>
              <a:rPr lang="en-US" sz="2000" dirty="0"/>
              <a:t>This privacy policy applies only to our website‚ so we encourage you to read the privacy statements on the other websites you visit. We cannot be responsible for the privacy policies and practices of other sites even if you access them using links from our website.</a:t>
            </a:r>
          </a:p>
          <a:p>
            <a:pPr marL="36576" indent="0" fontAlgn="base">
              <a:buNone/>
            </a:pPr>
            <a:endParaRPr lang="en-US" sz="2000" dirty="0" smtClean="0"/>
          </a:p>
          <a:p>
            <a:pPr marL="36576" indent="0" fontAlgn="base">
              <a:buNone/>
            </a:pPr>
            <a:r>
              <a:rPr lang="en-US" sz="2000" dirty="0" smtClean="0"/>
              <a:t>In </a:t>
            </a:r>
            <a:r>
              <a:rPr lang="en-US" sz="2000" dirty="0"/>
              <a:t>addition, if you linked to our website from a third party site, we cannot be responsible for the privacy policies and practices of the owners and operators of that third party site and recommend that you check the policy of that third party site.</a:t>
            </a:r>
          </a:p>
        </p:txBody>
      </p:sp>
    </p:spTree>
    <p:extLst>
      <p:ext uri="{BB962C8B-B14F-4D97-AF65-F5344CB8AC3E}">
        <p14:creationId xmlns:p14="http://schemas.microsoft.com/office/powerpoint/2010/main" val="1204868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Problem?</a:t>
            </a:r>
            <a:endParaRPr lang="en-US" dirty="0"/>
          </a:p>
        </p:txBody>
      </p:sp>
      <p:sp>
        <p:nvSpPr>
          <p:cNvPr id="3" name="Content Placeholder 2"/>
          <p:cNvSpPr>
            <a:spLocks noGrp="1"/>
          </p:cNvSpPr>
          <p:nvPr>
            <p:ph idx="1"/>
          </p:nvPr>
        </p:nvSpPr>
        <p:spPr/>
        <p:txBody>
          <a:bodyPr/>
          <a:lstStyle/>
          <a:p>
            <a:r>
              <a:rPr lang="en-US" dirty="0" smtClean="0"/>
              <a:t>How Does a Data Breach Effect Business?</a:t>
            </a:r>
          </a:p>
          <a:p>
            <a:pPr lvl="1"/>
            <a:r>
              <a:rPr lang="en-US" dirty="0" smtClean="0"/>
              <a:t>A study by KPMG found that 19% of consumers would completely stop shopping at a retailer after a breach.</a:t>
            </a:r>
          </a:p>
          <a:p>
            <a:pPr lvl="1"/>
            <a:r>
              <a:rPr lang="en-US" dirty="0" smtClean="0"/>
              <a:t>33% would take an extended break from shopping at the retailer.</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8895" y="381000"/>
            <a:ext cx="27797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10816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Tours, Tours, Tours Privacy Policy</a:t>
            </a:r>
            <a:endParaRPr lang="en-US" dirty="0"/>
          </a:p>
        </p:txBody>
      </p:sp>
      <p:sp>
        <p:nvSpPr>
          <p:cNvPr id="3" name="Content Placeholder 2"/>
          <p:cNvSpPr>
            <a:spLocks noGrp="1"/>
          </p:cNvSpPr>
          <p:nvPr>
            <p:ph idx="1"/>
          </p:nvPr>
        </p:nvSpPr>
        <p:spPr>
          <a:xfrm>
            <a:off x="457200" y="1600200"/>
            <a:ext cx="8153400" cy="4724400"/>
          </a:xfrm>
        </p:spPr>
        <p:txBody>
          <a:bodyPr>
            <a:noAutofit/>
          </a:bodyPr>
          <a:lstStyle/>
          <a:p>
            <a:r>
              <a:rPr lang="en-US" sz="1800" dirty="0" smtClean="0"/>
              <a:t>Users Under 16:</a:t>
            </a:r>
          </a:p>
          <a:p>
            <a:pPr marL="36576" indent="0" fontAlgn="base">
              <a:buNone/>
            </a:pPr>
            <a:r>
              <a:rPr lang="en-US" sz="2000" dirty="0"/>
              <a:t>We are concerned to protect the privacy of children aged 16 or under. If you are aged 16 or under‚ please get your parent/guardian's permission beforehand whenever you provide us with personal information.</a:t>
            </a:r>
          </a:p>
        </p:txBody>
      </p:sp>
    </p:spTree>
    <p:extLst>
      <p:ext uri="{BB962C8B-B14F-4D97-AF65-F5344CB8AC3E}">
        <p14:creationId xmlns:p14="http://schemas.microsoft.com/office/powerpoint/2010/main" val="7905492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Tours, Tours, Tours Privacy Policy</a:t>
            </a:r>
            <a:endParaRPr lang="en-US" dirty="0"/>
          </a:p>
        </p:txBody>
      </p:sp>
      <p:sp>
        <p:nvSpPr>
          <p:cNvPr id="3" name="Content Placeholder 2"/>
          <p:cNvSpPr>
            <a:spLocks noGrp="1"/>
          </p:cNvSpPr>
          <p:nvPr>
            <p:ph idx="1"/>
          </p:nvPr>
        </p:nvSpPr>
        <p:spPr>
          <a:xfrm>
            <a:off x="457200" y="1600200"/>
            <a:ext cx="8153400" cy="4724400"/>
          </a:xfrm>
        </p:spPr>
        <p:txBody>
          <a:bodyPr>
            <a:noAutofit/>
          </a:bodyPr>
          <a:lstStyle/>
          <a:p>
            <a:r>
              <a:rPr lang="en-US" sz="1800" dirty="0" smtClean="0"/>
              <a:t>Outside of the EU:</a:t>
            </a:r>
          </a:p>
          <a:p>
            <a:pPr marL="36576" indent="0" fontAlgn="base">
              <a:buNone/>
            </a:pPr>
            <a:r>
              <a:rPr lang="en-US" sz="2000" dirty="0"/>
              <a:t>As part of the services offered to you through this website, the information which you provide to us may be transferred to countries outside the European Union (“EU”). By way of example, </a:t>
            </a:r>
            <a:r>
              <a:rPr lang="en-US" sz="2000" dirty="0" smtClean="0"/>
              <a:t>as a United States Company our </a:t>
            </a:r>
            <a:r>
              <a:rPr lang="en-US" sz="2000" dirty="0"/>
              <a:t>servers </a:t>
            </a:r>
            <a:r>
              <a:rPr lang="en-US" sz="2000" dirty="0" smtClean="0"/>
              <a:t>are </a:t>
            </a:r>
            <a:r>
              <a:rPr lang="en-US" sz="2000" dirty="0"/>
              <a:t>located in </a:t>
            </a:r>
            <a:r>
              <a:rPr lang="en-US" sz="2000" dirty="0" smtClean="0"/>
              <a:t>the United States, which does not </a:t>
            </a:r>
            <a:r>
              <a:rPr lang="en-US" sz="2000" dirty="0"/>
              <a:t>have similar data protection laws to the </a:t>
            </a:r>
            <a:r>
              <a:rPr lang="en-US" sz="2000" dirty="0" smtClean="0"/>
              <a:t>EU. </a:t>
            </a:r>
            <a:r>
              <a:rPr lang="en-US" sz="2000" dirty="0"/>
              <a:t>By submitting your personal data, you’re agreeing to this transfer, storing or processing. </a:t>
            </a:r>
            <a:r>
              <a:rPr lang="en-US" sz="2000" dirty="0" smtClean="0"/>
              <a:t>We </a:t>
            </a:r>
            <a:r>
              <a:rPr lang="en-US" sz="2000" dirty="0"/>
              <a:t>will take steps to ensure that appropriate security measures are taken with the aim of ensuring that your privacy rights continue to be protected as outlined in this Policy.</a:t>
            </a:r>
          </a:p>
          <a:p>
            <a:pPr marL="36576" indent="0" fontAlgn="base">
              <a:buNone/>
            </a:pPr>
            <a:r>
              <a:rPr lang="en-US" sz="2000" dirty="0"/>
              <a:t>If you use our services while you are outside the EU, your information may be transferred outside the EU in order to provide you with those services.</a:t>
            </a:r>
          </a:p>
        </p:txBody>
      </p:sp>
    </p:spTree>
    <p:extLst>
      <p:ext uri="{BB962C8B-B14F-4D97-AF65-F5344CB8AC3E}">
        <p14:creationId xmlns:p14="http://schemas.microsoft.com/office/powerpoint/2010/main" val="10029934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of Personal Data</a:t>
            </a:r>
            <a:endParaRPr lang="en-US" dirty="0"/>
          </a:p>
        </p:txBody>
      </p:sp>
      <p:sp>
        <p:nvSpPr>
          <p:cNvPr id="3" name="Text Placeholder 2"/>
          <p:cNvSpPr>
            <a:spLocks noGrp="1"/>
          </p:cNvSpPr>
          <p:nvPr>
            <p:ph type="body" idx="1"/>
          </p:nvPr>
        </p:nvSpPr>
        <p:spPr/>
        <p:txBody>
          <a:bodyPr/>
          <a:lstStyle/>
          <a:p>
            <a:r>
              <a:rPr lang="en-US" dirty="0" smtClean="0"/>
              <a:t>GDPR</a:t>
            </a:r>
            <a:endParaRPr lang="en-US" dirty="0"/>
          </a:p>
        </p:txBody>
      </p:sp>
    </p:spTree>
    <p:extLst>
      <p:ext uri="{BB962C8B-B14F-4D97-AF65-F5344CB8AC3E}">
        <p14:creationId xmlns:p14="http://schemas.microsoft.com/office/powerpoint/2010/main" val="29419673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Compliance with Stored “Personal Data”</a:t>
            </a:r>
            <a:endParaRPr lang="en-US" dirty="0"/>
          </a:p>
        </p:txBody>
      </p:sp>
      <p:sp>
        <p:nvSpPr>
          <p:cNvPr id="3" name="Content Placeholder 2"/>
          <p:cNvSpPr>
            <a:spLocks noGrp="1"/>
          </p:cNvSpPr>
          <p:nvPr>
            <p:ph sz="half" idx="1"/>
          </p:nvPr>
        </p:nvSpPr>
        <p:spPr>
          <a:xfrm>
            <a:off x="457200" y="1600200"/>
            <a:ext cx="8077200" cy="4525963"/>
          </a:xfrm>
        </p:spPr>
        <p:txBody>
          <a:bodyPr>
            <a:normAutofit/>
          </a:bodyPr>
          <a:lstStyle/>
          <a:p>
            <a:r>
              <a:rPr lang="en-US" dirty="0" smtClean="0"/>
              <a:t>Compliance with Stored Personal Data:</a:t>
            </a:r>
          </a:p>
          <a:p>
            <a:pPr lvl="1"/>
            <a:r>
              <a:rPr lang="en-US" dirty="0" smtClean="0"/>
              <a:t>Keep a record of all current and existing data</a:t>
            </a:r>
          </a:p>
          <a:p>
            <a:pPr lvl="1"/>
            <a:r>
              <a:rPr lang="en-US" dirty="0" smtClean="0"/>
              <a:t>How and when the individual provided consent (this is going forward, not retroactive)</a:t>
            </a:r>
          </a:p>
          <a:p>
            <a:pPr lvl="1"/>
            <a:r>
              <a:rPr lang="en-US" dirty="0" smtClean="0"/>
              <a:t>How the data is being protected (By Secure By Design)</a:t>
            </a:r>
          </a:p>
          <a:p>
            <a:pPr lvl="2"/>
            <a:r>
              <a:rPr lang="en-US" dirty="0" smtClean="0"/>
              <a:t>You want encryption and firewalls</a:t>
            </a:r>
          </a:p>
          <a:p>
            <a:pPr lvl="2"/>
            <a:r>
              <a:rPr lang="en-US" dirty="0" smtClean="0"/>
              <a:t>Probably don’t need </a:t>
            </a:r>
            <a:r>
              <a:rPr lang="en-US" dirty="0" err="1" smtClean="0"/>
              <a:t>pseudonymization</a:t>
            </a:r>
            <a:endParaRPr lang="en-US" dirty="0" smtClean="0"/>
          </a:p>
          <a:p>
            <a:pPr lvl="1"/>
            <a:r>
              <a:rPr lang="en-US" dirty="0" smtClean="0"/>
              <a:t>How the data is being used</a:t>
            </a:r>
          </a:p>
          <a:p>
            <a:pPr lvl="2"/>
            <a:r>
              <a:rPr lang="en-US" dirty="0" smtClean="0"/>
              <a:t>Need a legitimate reason for keeping the data, includes marketing by consent.</a:t>
            </a:r>
          </a:p>
          <a:p>
            <a:pPr lvl="1"/>
            <a:r>
              <a:rPr lang="en-US" dirty="0" smtClean="0"/>
              <a:t>Monitoring protocols to avoid breach</a:t>
            </a:r>
          </a:p>
        </p:txBody>
      </p:sp>
    </p:spTree>
    <p:extLst>
      <p:ext uri="{BB962C8B-B14F-4D97-AF65-F5344CB8AC3E}">
        <p14:creationId xmlns:p14="http://schemas.microsoft.com/office/powerpoint/2010/main" val="39840639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Compliance with Stored “Personal Data”</a:t>
            </a:r>
            <a:endParaRPr lang="en-US" dirty="0"/>
          </a:p>
        </p:txBody>
      </p:sp>
      <p:sp>
        <p:nvSpPr>
          <p:cNvPr id="3" name="Content Placeholder 2"/>
          <p:cNvSpPr>
            <a:spLocks noGrp="1"/>
          </p:cNvSpPr>
          <p:nvPr>
            <p:ph sz="half" idx="1"/>
          </p:nvPr>
        </p:nvSpPr>
        <p:spPr>
          <a:xfrm>
            <a:off x="457200" y="1600200"/>
            <a:ext cx="8153400" cy="4525963"/>
          </a:xfrm>
        </p:spPr>
        <p:txBody>
          <a:bodyPr>
            <a:normAutofit/>
          </a:bodyPr>
          <a:lstStyle/>
          <a:p>
            <a:r>
              <a:rPr lang="en-US" dirty="0" smtClean="0"/>
              <a:t>What to Do Right Now:</a:t>
            </a:r>
          </a:p>
          <a:p>
            <a:pPr lvl="1"/>
            <a:r>
              <a:rPr lang="en-US" dirty="0" smtClean="0"/>
              <a:t>Audit</a:t>
            </a:r>
          </a:p>
          <a:p>
            <a:pPr lvl="2"/>
            <a:r>
              <a:rPr lang="en-US" dirty="0" smtClean="0"/>
              <a:t>Full Audit of all data held, how it is handled and how collected, what it is used for and how it is securely stored</a:t>
            </a:r>
          </a:p>
          <a:p>
            <a:pPr lvl="2"/>
            <a:r>
              <a:rPr lang="en-US" dirty="0" smtClean="0"/>
              <a:t>You should be able to get this information with your web designer.  You should work with them to ensure that you know the answers to these questions.  You should ensure that they understand GDPR and can comply.</a:t>
            </a:r>
          </a:p>
          <a:p>
            <a:pPr marL="448056" lvl="1" indent="0">
              <a:buNone/>
            </a:pPr>
            <a:endParaRPr lang="en-US" dirty="0" smtClean="0"/>
          </a:p>
        </p:txBody>
      </p:sp>
    </p:spTree>
    <p:extLst>
      <p:ext uri="{BB962C8B-B14F-4D97-AF65-F5344CB8AC3E}">
        <p14:creationId xmlns:p14="http://schemas.microsoft.com/office/powerpoint/2010/main" val="26283003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Compliance with Stored “Personal Data”</a:t>
            </a:r>
            <a:endParaRPr lang="en-US" dirty="0"/>
          </a:p>
        </p:txBody>
      </p:sp>
      <p:sp>
        <p:nvSpPr>
          <p:cNvPr id="3" name="Content Placeholder 2"/>
          <p:cNvSpPr>
            <a:spLocks noGrp="1"/>
          </p:cNvSpPr>
          <p:nvPr>
            <p:ph sz="half" idx="1"/>
          </p:nvPr>
        </p:nvSpPr>
        <p:spPr>
          <a:xfrm>
            <a:off x="457200" y="1600200"/>
            <a:ext cx="8153400" cy="4525963"/>
          </a:xfrm>
        </p:spPr>
        <p:txBody>
          <a:bodyPr>
            <a:normAutofit/>
          </a:bodyPr>
          <a:lstStyle/>
          <a:p>
            <a:r>
              <a:rPr lang="en-US" dirty="0" smtClean="0"/>
              <a:t>What to Do Right Now:</a:t>
            </a:r>
          </a:p>
          <a:p>
            <a:pPr lvl="1"/>
            <a:r>
              <a:rPr lang="en-US" dirty="0" smtClean="0"/>
              <a:t>Determine Adjustments</a:t>
            </a:r>
          </a:p>
          <a:p>
            <a:pPr lvl="2"/>
            <a:r>
              <a:rPr lang="en-US" dirty="0" smtClean="0"/>
              <a:t>What is the legal basis of the data currently held</a:t>
            </a:r>
          </a:p>
          <a:p>
            <a:pPr lvl="2"/>
            <a:r>
              <a:rPr lang="en-US" dirty="0" smtClean="0"/>
              <a:t>Adjust procedures for obtaining and storing data as necessary</a:t>
            </a:r>
          </a:p>
          <a:p>
            <a:pPr lvl="3"/>
            <a:r>
              <a:rPr lang="en-US" dirty="0" smtClean="0"/>
              <a:t>Think about ease of access to destroy data if an individual exercises their right to be forgotten.</a:t>
            </a:r>
          </a:p>
          <a:p>
            <a:pPr lvl="2"/>
            <a:r>
              <a:rPr lang="en-US" dirty="0" smtClean="0"/>
              <a:t>Staff needs to understand that personal data should not be shared at will.  All of this data is now protected.  No emails between staff about John Smith of 21 Devonshire.  </a:t>
            </a:r>
          </a:p>
          <a:p>
            <a:pPr lvl="2"/>
            <a:r>
              <a:rPr lang="en-US" dirty="0" smtClean="0"/>
              <a:t>Staff should only receive personal data necessary for their job and after use there should be a plan to destroy that data.</a:t>
            </a:r>
          </a:p>
          <a:p>
            <a:pPr marL="448056" lvl="1" indent="0">
              <a:buNone/>
            </a:pPr>
            <a:endParaRPr lang="en-US" dirty="0" smtClean="0"/>
          </a:p>
        </p:txBody>
      </p:sp>
    </p:spTree>
    <p:extLst>
      <p:ext uri="{BB962C8B-B14F-4D97-AF65-F5344CB8AC3E}">
        <p14:creationId xmlns:p14="http://schemas.microsoft.com/office/powerpoint/2010/main" val="24827405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Breach</a:t>
            </a:r>
            <a:endParaRPr lang="en-US" dirty="0"/>
          </a:p>
        </p:txBody>
      </p:sp>
      <p:sp>
        <p:nvSpPr>
          <p:cNvPr id="3" name="Content Placeholder 2"/>
          <p:cNvSpPr>
            <a:spLocks noGrp="1"/>
          </p:cNvSpPr>
          <p:nvPr>
            <p:ph sz="half" idx="1"/>
          </p:nvPr>
        </p:nvSpPr>
        <p:spPr>
          <a:xfrm>
            <a:off x="457200" y="1600200"/>
            <a:ext cx="8153400" cy="4525963"/>
          </a:xfrm>
        </p:spPr>
        <p:txBody>
          <a:bodyPr>
            <a:normAutofit fontScale="92500" lnSpcReduction="10000"/>
          </a:bodyPr>
          <a:lstStyle/>
          <a:p>
            <a:r>
              <a:rPr lang="en-US" dirty="0" smtClean="0"/>
              <a:t>Must report any breach within 72 hours</a:t>
            </a:r>
          </a:p>
          <a:p>
            <a:pPr lvl="1"/>
            <a:r>
              <a:rPr lang="en-US" dirty="0"/>
              <a:t>describe the nature of the personal data breach including where possible, the categories and approximate number </a:t>
            </a:r>
            <a:r>
              <a:rPr lang="en-US" dirty="0" smtClean="0"/>
              <a:t>of data </a:t>
            </a:r>
            <a:r>
              <a:rPr lang="en-US" dirty="0"/>
              <a:t>subjects concerned and the categories and approximate number of personal data records concerned;</a:t>
            </a:r>
          </a:p>
          <a:p>
            <a:pPr lvl="1"/>
            <a:r>
              <a:rPr lang="en-US" dirty="0" smtClean="0"/>
              <a:t>communicate </a:t>
            </a:r>
            <a:r>
              <a:rPr lang="en-US" dirty="0"/>
              <a:t>the name and contact details of the data protection officer or other contact point where more</a:t>
            </a:r>
          </a:p>
          <a:p>
            <a:pPr lvl="1"/>
            <a:r>
              <a:rPr lang="en-US" dirty="0"/>
              <a:t>information can be obtained;</a:t>
            </a:r>
          </a:p>
          <a:p>
            <a:pPr lvl="1"/>
            <a:r>
              <a:rPr lang="en-US" dirty="0" smtClean="0"/>
              <a:t>describe </a:t>
            </a:r>
            <a:r>
              <a:rPr lang="en-US" dirty="0"/>
              <a:t>the likely consequences of the personal data breach;</a:t>
            </a:r>
          </a:p>
          <a:p>
            <a:pPr lvl="1"/>
            <a:r>
              <a:rPr lang="en-US" dirty="0" smtClean="0"/>
              <a:t>describe </a:t>
            </a:r>
            <a:r>
              <a:rPr lang="en-US" dirty="0"/>
              <a:t>the measures taken or proposed to be taken by the controller to address the personal data </a:t>
            </a:r>
            <a:r>
              <a:rPr lang="en-US" dirty="0" smtClean="0"/>
              <a:t>breach, including</a:t>
            </a:r>
            <a:r>
              <a:rPr lang="en-US" dirty="0"/>
              <a:t>, where appropriate, measures to mitigate its possible adverse effects. </a:t>
            </a:r>
            <a:endParaRPr lang="en-US" dirty="0" smtClean="0"/>
          </a:p>
          <a:p>
            <a:r>
              <a:rPr lang="en-US" dirty="0" smtClean="0"/>
              <a:t>Individuals notified ONLY if “high risk”</a:t>
            </a:r>
          </a:p>
          <a:p>
            <a:pPr marL="448056" lvl="1" indent="0">
              <a:buNone/>
            </a:pPr>
            <a:endParaRPr lang="en-US" dirty="0" smtClean="0"/>
          </a:p>
        </p:txBody>
      </p:sp>
    </p:spTree>
    <p:extLst>
      <p:ext uri="{BB962C8B-B14F-4D97-AF65-F5344CB8AC3E}">
        <p14:creationId xmlns:p14="http://schemas.microsoft.com/office/powerpoint/2010/main" val="36840000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Penalties for Non-Compliance</a:t>
            </a:r>
            <a:endParaRPr lang="en-US" dirty="0"/>
          </a:p>
        </p:txBody>
      </p:sp>
      <p:sp>
        <p:nvSpPr>
          <p:cNvPr id="3" name="Content Placeholder 2"/>
          <p:cNvSpPr>
            <a:spLocks noGrp="1"/>
          </p:cNvSpPr>
          <p:nvPr>
            <p:ph sz="half" idx="1"/>
          </p:nvPr>
        </p:nvSpPr>
        <p:spPr>
          <a:xfrm>
            <a:off x="457200" y="1600201"/>
            <a:ext cx="8305800" cy="1676400"/>
          </a:xfrm>
        </p:spPr>
        <p:txBody>
          <a:bodyPr>
            <a:normAutofit/>
          </a:bodyPr>
          <a:lstStyle/>
          <a:p>
            <a:r>
              <a:rPr lang="en-US" dirty="0" smtClean="0"/>
              <a:t>If businesses are not compliant they can be fined up to $20 million or 4% of annual turnover, whichever is higher.</a:t>
            </a:r>
          </a:p>
          <a:p>
            <a:pPr marL="448056" lvl="1" indent="0">
              <a:buNone/>
            </a:pPr>
            <a:endParaRPr lang="en-US" dirty="0" smtClean="0"/>
          </a:p>
        </p:txBody>
      </p:sp>
      <p:pic>
        <p:nvPicPr>
          <p:cNvPr id="1331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14400" y="3124200"/>
            <a:ext cx="7429500" cy="330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07421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18072" y="838200"/>
            <a:ext cx="7772400" cy="1600200"/>
          </a:xfrm>
          <a:prstGeom prst="rect">
            <a:avLst/>
          </a:prstGeom>
        </p:spPr>
        <p:txBody>
          <a:bodyPr vert="horz" lIns="45720" rIns="45720" anchor="ct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n-US" smtClean="0"/>
              <a:t>Questions or Comments?</a:t>
            </a:r>
            <a:endParaRPr lang="en-US" dirty="0"/>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514600"/>
            <a:ext cx="2819400" cy="2805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48200" y="3040088"/>
            <a:ext cx="3505200" cy="1754326"/>
          </a:xfrm>
          <a:prstGeom prst="rect">
            <a:avLst/>
          </a:prstGeom>
          <a:noFill/>
        </p:spPr>
        <p:txBody>
          <a:bodyPr wrap="square" rtlCol="0">
            <a:spAutoFit/>
          </a:bodyPr>
          <a:lstStyle/>
          <a:p>
            <a:r>
              <a:rPr lang="en-US" dirty="0" smtClean="0"/>
              <a:t>Please Contact Me:</a:t>
            </a:r>
          </a:p>
          <a:p>
            <a:endParaRPr lang="en-US" dirty="0"/>
          </a:p>
          <a:p>
            <a:r>
              <a:rPr lang="en-US" dirty="0" smtClean="0"/>
              <a:t>Jeff Ment</a:t>
            </a:r>
          </a:p>
          <a:p>
            <a:r>
              <a:rPr lang="en-US" dirty="0" smtClean="0"/>
              <a:t>(860)969-3200</a:t>
            </a:r>
          </a:p>
          <a:p>
            <a:r>
              <a:rPr lang="en-US" dirty="0" smtClean="0">
                <a:hlinkClick r:id="rId3"/>
              </a:rPr>
              <a:t>jment@mentlaw.com</a:t>
            </a:r>
            <a:endParaRPr lang="en-US" dirty="0" smtClean="0"/>
          </a:p>
          <a:p>
            <a:endParaRPr lang="en-US" dirty="0"/>
          </a:p>
        </p:txBody>
      </p:sp>
    </p:spTree>
    <p:extLst>
      <p:ext uri="{BB962C8B-B14F-4D97-AF65-F5344CB8AC3E}">
        <p14:creationId xmlns:p14="http://schemas.microsoft.com/office/powerpoint/2010/main" val="4172589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2017 </a:t>
            </a:r>
            <a:r>
              <a:rPr lang="en-US" dirty="0" err="1" smtClean="0"/>
              <a:t>Ponemon</a:t>
            </a:r>
            <a:r>
              <a:rPr lang="en-US" dirty="0" smtClean="0"/>
              <a:t> Cost of Data Breach Study</a:t>
            </a:r>
            <a:endParaRPr lang="en-US" dirty="0"/>
          </a:p>
        </p:txBody>
      </p:sp>
      <p:sp>
        <p:nvSpPr>
          <p:cNvPr id="3" name="Content Placeholder 2"/>
          <p:cNvSpPr>
            <a:spLocks noGrp="1"/>
          </p:cNvSpPr>
          <p:nvPr>
            <p:ph idx="1"/>
          </p:nvPr>
        </p:nvSpPr>
        <p:spPr/>
        <p:txBody>
          <a:bodyPr>
            <a:normAutofit/>
          </a:bodyPr>
          <a:lstStyle/>
          <a:p>
            <a:r>
              <a:rPr lang="en-US" dirty="0" smtClean="0"/>
              <a:t>Average cost per stolen record - $141.00</a:t>
            </a:r>
          </a:p>
          <a:p>
            <a:r>
              <a:rPr lang="en-US" dirty="0" smtClean="0"/>
              <a:t>Average size of data breach has risen 1.8% to more than 24,000 records per breach.</a:t>
            </a:r>
          </a:p>
          <a:p>
            <a:pPr marL="36576" indent="0" algn="ctr">
              <a:buNone/>
            </a:pPr>
            <a:r>
              <a:rPr lang="en-US" dirty="0" smtClean="0">
                <a:hlinkClick r:id="rId2"/>
              </a:rPr>
              <a:t>How Much Will a Breach Cost You?</a:t>
            </a:r>
            <a:endParaRPr lang="en-US" dirty="0"/>
          </a:p>
        </p:txBody>
      </p:sp>
    </p:spTree>
    <p:extLst>
      <p:ext uri="{BB962C8B-B14F-4D97-AF65-F5344CB8AC3E}">
        <p14:creationId xmlns:p14="http://schemas.microsoft.com/office/powerpoint/2010/main" val="800044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542" y="4343400"/>
            <a:ext cx="6629400" cy="1826363"/>
          </a:xfrm>
        </p:spPr>
        <p:txBody>
          <a:bodyPr/>
          <a:lstStyle/>
          <a:p>
            <a:pPr algn="ctr"/>
            <a:r>
              <a:rPr lang="en-US" dirty="0" smtClean="0"/>
              <a:t>The General Data </a:t>
            </a:r>
            <a:br>
              <a:rPr lang="en-US" dirty="0" smtClean="0"/>
            </a:br>
            <a:r>
              <a:rPr lang="en-US" dirty="0" smtClean="0"/>
              <a:t>Protection Regulation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842" y="349370"/>
            <a:ext cx="8686800"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9837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GDPR</a:t>
            </a:r>
            <a:endParaRPr lang="en-US" dirty="0"/>
          </a:p>
        </p:txBody>
      </p:sp>
      <p:sp>
        <p:nvSpPr>
          <p:cNvPr id="3" name="Content Placeholder 2"/>
          <p:cNvSpPr>
            <a:spLocks noGrp="1"/>
          </p:cNvSpPr>
          <p:nvPr>
            <p:ph idx="1"/>
          </p:nvPr>
        </p:nvSpPr>
        <p:spPr/>
        <p:txBody>
          <a:bodyPr>
            <a:normAutofit fontScale="92500"/>
          </a:bodyPr>
          <a:lstStyle/>
          <a:p>
            <a:r>
              <a:rPr lang="en-US" dirty="0" smtClean="0"/>
              <a:t>Under the European Charter of Fundamental Rights Article 8(1) the protection of natural persons with regard to the processing of personal data is a fundamental right.</a:t>
            </a:r>
          </a:p>
          <a:p>
            <a:r>
              <a:rPr lang="en-US" dirty="0" smtClean="0"/>
              <a:t>Prior to the GDPR this right was protected by the Data Protective Directive.</a:t>
            </a:r>
          </a:p>
          <a:p>
            <a:r>
              <a:rPr lang="en-US" dirty="0" smtClean="0"/>
              <a:t>The GDPR expands on the DPD and requires additional elements of protection.</a:t>
            </a:r>
            <a:endParaRPr lang="en-US" dirty="0"/>
          </a:p>
        </p:txBody>
      </p:sp>
    </p:spTree>
    <p:extLst>
      <p:ext uri="{BB962C8B-B14F-4D97-AF65-F5344CB8AC3E}">
        <p14:creationId xmlns:p14="http://schemas.microsoft.com/office/powerpoint/2010/main" val="2179497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What Countries Compose the European Union?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5946749"/>
              </p:ext>
            </p:extLst>
          </p:nvPr>
        </p:nvGraphicFramePr>
        <p:xfrm>
          <a:off x="381000" y="1676400"/>
          <a:ext cx="4868132" cy="4595490"/>
        </p:xfrm>
        <a:graphic>
          <a:graphicData uri="http://schemas.openxmlformats.org/drawingml/2006/table">
            <a:tbl>
              <a:tblPr/>
              <a:tblGrid>
                <a:gridCol w="2434066"/>
                <a:gridCol w="2434066"/>
              </a:tblGrid>
              <a:tr h="301731">
                <a:tc gridSpan="2">
                  <a:txBody>
                    <a:bodyPr/>
                    <a:lstStyle/>
                    <a:p>
                      <a:pPr algn="l"/>
                      <a:r>
                        <a:rPr lang="en-US" sz="1500" b="1" dirty="0">
                          <a:solidFill>
                            <a:srgbClr val="464647"/>
                          </a:solidFill>
                          <a:effectLst/>
                        </a:rPr>
                        <a:t>Countries</a:t>
                      </a:r>
                    </a:p>
                  </a:txBody>
                  <a:tcPr marL="38883" marR="38883" marT="38883" marB="38883" anchor="ctr">
                    <a:lnL w="9525" cap="flat" cmpd="sng" algn="ctr">
                      <a:solidFill>
                        <a:srgbClr val="C5E4F9"/>
                      </a:solidFill>
                      <a:prstDash val="solid"/>
                      <a:round/>
                      <a:headEnd type="none" w="med" len="med"/>
                      <a:tailEnd type="none" w="med" len="med"/>
                    </a:lnL>
                    <a:lnR w="9525" cap="flat" cmpd="sng" algn="ctr">
                      <a:solidFill>
                        <a:srgbClr val="C5E4F9"/>
                      </a:solidFill>
                      <a:prstDash val="solid"/>
                      <a:round/>
                      <a:headEnd type="none" w="med" len="med"/>
                      <a:tailEnd type="none" w="med" len="med"/>
                    </a:lnR>
                    <a:lnT w="9525" cap="flat" cmpd="sng" algn="ctr">
                      <a:solidFill>
                        <a:srgbClr val="C5E4F9"/>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EAF1F9"/>
                    </a:solidFill>
                  </a:tcPr>
                </a:tc>
                <a:tc hMerge="1">
                  <a:txBody>
                    <a:bodyPr/>
                    <a:lstStyle/>
                    <a:p>
                      <a:endParaRPr lang="en-US"/>
                    </a:p>
                  </a:txBody>
                  <a:tcPr/>
                </a:tc>
              </a:tr>
              <a:tr h="301731">
                <a:tc>
                  <a:txBody>
                    <a:bodyPr/>
                    <a:lstStyle/>
                    <a:p>
                      <a:r>
                        <a:rPr lang="en-US" sz="1500" u="sng">
                          <a:solidFill>
                            <a:srgbClr val="800080"/>
                          </a:solidFill>
                          <a:effectLst/>
                          <a:hlinkClick r:id="rId2"/>
                        </a:rPr>
                        <a:t>Austria</a:t>
                      </a:r>
                      <a:endParaRPr lang="en-US" sz="1500">
                        <a:effectLst/>
                      </a:endParaRPr>
                    </a:p>
                  </a:txBody>
                  <a:tcPr marL="38883" marR="38883" marT="38883" marB="38883"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c>
                  <a:txBody>
                    <a:bodyPr/>
                    <a:lstStyle/>
                    <a:p>
                      <a:r>
                        <a:rPr lang="en-US" sz="1500" u="sng">
                          <a:solidFill>
                            <a:srgbClr val="800080"/>
                          </a:solidFill>
                          <a:effectLst/>
                          <a:hlinkClick r:id="rId3"/>
                        </a:rPr>
                        <a:t>Italy</a:t>
                      </a:r>
                      <a:endParaRPr lang="en-US" sz="1500">
                        <a:effectLst/>
                      </a:endParaRPr>
                    </a:p>
                  </a:txBody>
                  <a:tcPr marL="38883" marR="38883" marT="38883" marB="38883"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r>
              <a:tr h="301731">
                <a:tc>
                  <a:txBody>
                    <a:bodyPr/>
                    <a:lstStyle/>
                    <a:p>
                      <a:r>
                        <a:rPr lang="en-US" sz="1500" u="sng">
                          <a:solidFill>
                            <a:srgbClr val="800080"/>
                          </a:solidFill>
                          <a:effectLst/>
                          <a:hlinkClick r:id="rId4"/>
                        </a:rPr>
                        <a:t>Belgium</a:t>
                      </a:r>
                      <a:endParaRPr lang="en-US" sz="1500">
                        <a:effectLst/>
                      </a:endParaRPr>
                    </a:p>
                  </a:txBody>
                  <a:tcPr marL="38883" marR="38883" marT="38883" marB="38883"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c>
                  <a:txBody>
                    <a:bodyPr/>
                    <a:lstStyle/>
                    <a:p>
                      <a:r>
                        <a:rPr lang="en-US" sz="1500" u="sng">
                          <a:solidFill>
                            <a:srgbClr val="800080"/>
                          </a:solidFill>
                          <a:effectLst/>
                          <a:hlinkClick r:id="rId5"/>
                        </a:rPr>
                        <a:t>Latvia</a:t>
                      </a:r>
                      <a:endParaRPr lang="en-US" sz="1500">
                        <a:effectLst/>
                      </a:endParaRPr>
                    </a:p>
                  </a:txBody>
                  <a:tcPr marL="38883" marR="38883" marT="38883" marB="38883"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r>
              <a:tr h="301731">
                <a:tc>
                  <a:txBody>
                    <a:bodyPr/>
                    <a:lstStyle/>
                    <a:p>
                      <a:r>
                        <a:rPr lang="en-US" sz="1500" u="sng">
                          <a:solidFill>
                            <a:srgbClr val="800080"/>
                          </a:solidFill>
                          <a:effectLst/>
                          <a:hlinkClick r:id="rId6"/>
                        </a:rPr>
                        <a:t>Bulgaria</a:t>
                      </a:r>
                      <a:endParaRPr lang="en-US" sz="1500">
                        <a:effectLst/>
                      </a:endParaRPr>
                    </a:p>
                  </a:txBody>
                  <a:tcPr marL="38883" marR="38883" marT="38883" marB="38883"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c>
                  <a:txBody>
                    <a:bodyPr/>
                    <a:lstStyle/>
                    <a:p>
                      <a:r>
                        <a:rPr lang="en-US" sz="1500" u="sng">
                          <a:solidFill>
                            <a:srgbClr val="800080"/>
                          </a:solidFill>
                          <a:effectLst/>
                          <a:hlinkClick r:id="rId7"/>
                        </a:rPr>
                        <a:t>Lithuania</a:t>
                      </a:r>
                      <a:endParaRPr lang="en-US" sz="1500">
                        <a:effectLst/>
                      </a:endParaRPr>
                    </a:p>
                  </a:txBody>
                  <a:tcPr marL="38883" marR="38883" marT="38883" marB="38883"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r>
              <a:tr h="301731">
                <a:tc>
                  <a:txBody>
                    <a:bodyPr/>
                    <a:lstStyle/>
                    <a:p>
                      <a:r>
                        <a:rPr lang="en-US" sz="1500" u="sng">
                          <a:solidFill>
                            <a:srgbClr val="800080"/>
                          </a:solidFill>
                          <a:effectLst/>
                          <a:hlinkClick r:id="rId8"/>
                        </a:rPr>
                        <a:t>Croatia</a:t>
                      </a:r>
                      <a:endParaRPr lang="en-US" sz="1500">
                        <a:effectLst/>
                      </a:endParaRPr>
                    </a:p>
                  </a:txBody>
                  <a:tcPr marL="38883" marR="38883" marT="38883" marB="38883"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c>
                  <a:txBody>
                    <a:bodyPr/>
                    <a:lstStyle/>
                    <a:p>
                      <a:r>
                        <a:rPr lang="en-US" sz="1500" u="sng">
                          <a:solidFill>
                            <a:srgbClr val="800080"/>
                          </a:solidFill>
                          <a:effectLst/>
                          <a:hlinkClick r:id="rId9"/>
                        </a:rPr>
                        <a:t>Luxembourg</a:t>
                      </a:r>
                      <a:endParaRPr lang="en-US" sz="1500">
                        <a:effectLst/>
                      </a:endParaRPr>
                    </a:p>
                  </a:txBody>
                  <a:tcPr marL="38883" marR="38883" marT="38883" marB="38883"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r>
              <a:tr h="301731">
                <a:tc>
                  <a:txBody>
                    <a:bodyPr/>
                    <a:lstStyle/>
                    <a:p>
                      <a:r>
                        <a:rPr lang="en-US" sz="1500" u="sng">
                          <a:solidFill>
                            <a:srgbClr val="800080"/>
                          </a:solidFill>
                          <a:effectLst/>
                          <a:hlinkClick r:id="rId10"/>
                        </a:rPr>
                        <a:t>Cyprus</a:t>
                      </a:r>
                      <a:endParaRPr lang="en-US" sz="1500">
                        <a:effectLst/>
                      </a:endParaRPr>
                    </a:p>
                  </a:txBody>
                  <a:tcPr marL="38883" marR="38883" marT="38883" marB="38883"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c>
                  <a:txBody>
                    <a:bodyPr/>
                    <a:lstStyle/>
                    <a:p>
                      <a:r>
                        <a:rPr lang="en-US" sz="1500" u="sng">
                          <a:solidFill>
                            <a:srgbClr val="800080"/>
                          </a:solidFill>
                          <a:effectLst/>
                          <a:hlinkClick r:id="rId11"/>
                        </a:rPr>
                        <a:t>Malta</a:t>
                      </a:r>
                      <a:endParaRPr lang="en-US" sz="1500">
                        <a:effectLst/>
                      </a:endParaRPr>
                    </a:p>
                  </a:txBody>
                  <a:tcPr marL="38883" marR="38883" marT="38883" marB="38883"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r>
              <a:tr h="301731">
                <a:tc>
                  <a:txBody>
                    <a:bodyPr/>
                    <a:lstStyle/>
                    <a:p>
                      <a:r>
                        <a:rPr lang="en-US" sz="1500" u="sng">
                          <a:solidFill>
                            <a:srgbClr val="800080"/>
                          </a:solidFill>
                          <a:effectLst/>
                          <a:hlinkClick r:id="rId12"/>
                        </a:rPr>
                        <a:t>Czech Republic</a:t>
                      </a:r>
                      <a:endParaRPr lang="en-US" sz="1500">
                        <a:effectLst/>
                      </a:endParaRPr>
                    </a:p>
                  </a:txBody>
                  <a:tcPr marL="38883" marR="38883" marT="38883" marB="38883"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c>
                  <a:txBody>
                    <a:bodyPr/>
                    <a:lstStyle/>
                    <a:p>
                      <a:r>
                        <a:rPr lang="en-US" sz="1500" u="sng">
                          <a:solidFill>
                            <a:srgbClr val="800080"/>
                          </a:solidFill>
                          <a:effectLst/>
                          <a:hlinkClick r:id="rId13"/>
                        </a:rPr>
                        <a:t>Netherlands</a:t>
                      </a:r>
                      <a:endParaRPr lang="en-US" sz="1500">
                        <a:effectLst/>
                      </a:endParaRPr>
                    </a:p>
                  </a:txBody>
                  <a:tcPr marL="38883" marR="38883" marT="38883" marB="38883"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r>
              <a:tr h="301731">
                <a:tc>
                  <a:txBody>
                    <a:bodyPr/>
                    <a:lstStyle/>
                    <a:p>
                      <a:r>
                        <a:rPr lang="en-US" sz="1500" u="sng">
                          <a:solidFill>
                            <a:srgbClr val="800080"/>
                          </a:solidFill>
                          <a:effectLst/>
                          <a:hlinkClick r:id="rId14"/>
                        </a:rPr>
                        <a:t>Denmark</a:t>
                      </a:r>
                      <a:endParaRPr lang="en-US" sz="1500">
                        <a:effectLst/>
                      </a:endParaRPr>
                    </a:p>
                  </a:txBody>
                  <a:tcPr marL="38883" marR="38883" marT="38883" marB="38883"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c>
                  <a:txBody>
                    <a:bodyPr/>
                    <a:lstStyle/>
                    <a:p>
                      <a:r>
                        <a:rPr lang="en-US" sz="1500" u="sng">
                          <a:solidFill>
                            <a:srgbClr val="800080"/>
                          </a:solidFill>
                          <a:effectLst/>
                          <a:hlinkClick r:id="rId15"/>
                        </a:rPr>
                        <a:t>Poland</a:t>
                      </a:r>
                      <a:endParaRPr lang="en-US" sz="1500">
                        <a:effectLst/>
                      </a:endParaRPr>
                    </a:p>
                  </a:txBody>
                  <a:tcPr marL="38883" marR="38883" marT="38883" marB="38883"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r>
              <a:tr h="301731">
                <a:tc>
                  <a:txBody>
                    <a:bodyPr/>
                    <a:lstStyle/>
                    <a:p>
                      <a:r>
                        <a:rPr lang="en-US" sz="1500" u="sng">
                          <a:solidFill>
                            <a:srgbClr val="800080"/>
                          </a:solidFill>
                          <a:effectLst/>
                          <a:hlinkClick r:id="rId16"/>
                        </a:rPr>
                        <a:t>Estonia</a:t>
                      </a:r>
                      <a:endParaRPr lang="en-US" sz="1500">
                        <a:effectLst/>
                      </a:endParaRPr>
                    </a:p>
                  </a:txBody>
                  <a:tcPr marL="38883" marR="38883" marT="38883" marB="38883"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c>
                  <a:txBody>
                    <a:bodyPr/>
                    <a:lstStyle/>
                    <a:p>
                      <a:r>
                        <a:rPr lang="en-US" sz="1500" u="sng">
                          <a:solidFill>
                            <a:srgbClr val="800080"/>
                          </a:solidFill>
                          <a:effectLst/>
                          <a:hlinkClick r:id="rId17"/>
                        </a:rPr>
                        <a:t>Portugal</a:t>
                      </a:r>
                      <a:endParaRPr lang="en-US" sz="1500">
                        <a:effectLst/>
                      </a:endParaRPr>
                    </a:p>
                  </a:txBody>
                  <a:tcPr marL="38883" marR="38883" marT="38883" marB="38883"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r>
              <a:tr h="301731">
                <a:tc>
                  <a:txBody>
                    <a:bodyPr/>
                    <a:lstStyle/>
                    <a:p>
                      <a:r>
                        <a:rPr lang="en-US" sz="1500" u="sng">
                          <a:solidFill>
                            <a:srgbClr val="800080"/>
                          </a:solidFill>
                          <a:effectLst/>
                          <a:hlinkClick r:id="rId18"/>
                        </a:rPr>
                        <a:t>Finland</a:t>
                      </a:r>
                      <a:endParaRPr lang="en-US" sz="1500">
                        <a:effectLst/>
                      </a:endParaRPr>
                    </a:p>
                  </a:txBody>
                  <a:tcPr marL="38883" marR="38883" marT="38883" marB="38883"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c>
                  <a:txBody>
                    <a:bodyPr/>
                    <a:lstStyle/>
                    <a:p>
                      <a:r>
                        <a:rPr lang="en-US" sz="1500" u="sng">
                          <a:solidFill>
                            <a:srgbClr val="800080"/>
                          </a:solidFill>
                          <a:effectLst/>
                          <a:hlinkClick r:id="rId19"/>
                        </a:rPr>
                        <a:t>Romania</a:t>
                      </a:r>
                      <a:endParaRPr lang="en-US" sz="1500">
                        <a:effectLst/>
                      </a:endParaRPr>
                    </a:p>
                  </a:txBody>
                  <a:tcPr marL="38883" marR="38883" marT="38883" marB="38883"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r>
              <a:tr h="301731">
                <a:tc>
                  <a:txBody>
                    <a:bodyPr/>
                    <a:lstStyle/>
                    <a:p>
                      <a:r>
                        <a:rPr lang="en-US" sz="1500" u="sng">
                          <a:solidFill>
                            <a:srgbClr val="800080"/>
                          </a:solidFill>
                          <a:effectLst/>
                          <a:hlinkClick r:id="rId20"/>
                        </a:rPr>
                        <a:t>France</a:t>
                      </a:r>
                      <a:endParaRPr lang="en-US" sz="1500">
                        <a:effectLst/>
                      </a:endParaRPr>
                    </a:p>
                  </a:txBody>
                  <a:tcPr marL="38883" marR="38883" marT="38883" marB="38883"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c>
                  <a:txBody>
                    <a:bodyPr/>
                    <a:lstStyle/>
                    <a:p>
                      <a:r>
                        <a:rPr lang="en-US" sz="1500" u="sng">
                          <a:solidFill>
                            <a:srgbClr val="800080"/>
                          </a:solidFill>
                          <a:effectLst/>
                          <a:hlinkClick r:id="rId21"/>
                        </a:rPr>
                        <a:t>Slovakia</a:t>
                      </a:r>
                      <a:endParaRPr lang="en-US" sz="1500">
                        <a:effectLst/>
                      </a:endParaRPr>
                    </a:p>
                  </a:txBody>
                  <a:tcPr marL="38883" marR="38883" marT="38883" marB="38883"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r>
              <a:tr h="301731">
                <a:tc>
                  <a:txBody>
                    <a:bodyPr/>
                    <a:lstStyle/>
                    <a:p>
                      <a:r>
                        <a:rPr lang="en-US" sz="1500" u="sng">
                          <a:solidFill>
                            <a:srgbClr val="800080"/>
                          </a:solidFill>
                          <a:effectLst/>
                          <a:hlinkClick r:id="rId22"/>
                        </a:rPr>
                        <a:t>Germany</a:t>
                      </a:r>
                      <a:endParaRPr lang="en-US" sz="1500">
                        <a:effectLst/>
                      </a:endParaRPr>
                    </a:p>
                  </a:txBody>
                  <a:tcPr marL="38883" marR="38883" marT="38883" marB="38883"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c>
                  <a:txBody>
                    <a:bodyPr/>
                    <a:lstStyle/>
                    <a:p>
                      <a:r>
                        <a:rPr lang="en-US" sz="1500" u="sng">
                          <a:solidFill>
                            <a:srgbClr val="800080"/>
                          </a:solidFill>
                          <a:effectLst/>
                          <a:hlinkClick r:id="rId23"/>
                        </a:rPr>
                        <a:t>Slovenia</a:t>
                      </a:r>
                      <a:endParaRPr lang="en-US" sz="1500">
                        <a:effectLst/>
                      </a:endParaRPr>
                    </a:p>
                  </a:txBody>
                  <a:tcPr marL="38883" marR="38883" marT="38883" marB="38883"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r>
              <a:tr h="301731">
                <a:tc>
                  <a:txBody>
                    <a:bodyPr/>
                    <a:lstStyle/>
                    <a:p>
                      <a:r>
                        <a:rPr lang="en-US" sz="1500" u="sng">
                          <a:solidFill>
                            <a:srgbClr val="800080"/>
                          </a:solidFill>
                          <a:effectLst/>
                          <a:hlinkClick r:id="rId24"/>
                        </a:rPr>
                        <a:t>Greece</a:t>
                      </a:r>
                      <a:endParaRPr lang="en-US" sz="1500">
                        <a:effectLst/>
                      </a:endParaRPr>
                    </a:p>
                  </a:txBody>
                  <a:tcPr marL="38883" marR="38883" marT="38883" marB="38883"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c>
                  <a:txBody>
                    <a:bodyPr/>
                    <a:lstStyle/>
                    <a:p>
                      <a:r>
                        <a:rPr lang="en-US" sz="1500" u="sng">
                          <a:solidFill>
                            <a:srgbClr val="800080"/>
                          </a:solidFill>
                          <a:effectLst/>
                          <a:hlinkClick r:id="rId25"/>
                        </a:rPr>
                        <a:t>Spain</a:t>
                      </a:r>
                      <a:endParaRPr lang="en-US" sz="1500">
                        <a:effectLst/>
                      </a:endParaRPr>
                    </a:p>
                  </a:txBody>
                  <a:tcPr marL="38883" marR="38883" marT="38883" marB="38883"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r>
              <a:tr h="301731">
                <a:tc>
                  <a:txBody>
                    <a:bodyPr/>
                    <a:lstStyle/>
                    <a:p>
                      <a:r>
                        <a:rPr lang="en-US" sz="1500" u="sng">
                          <a:solidFill>
                            <a:srgbClr val="800080"/>
                          </a:solidFill>
                          <a:effectLst/>
                          <a:hlinkClick r:id="rId26"/>
                        </a:rPr>
                        <a:t>Hungary</a:t>
                      </a:r>
                      <a:endParaRPr lang="en-US" sz="1500">
                        <a:effectLst/>
                      </a:endParaRPr>
                    </a:p>
                  </a:txBody>
                  <a:tcPr marL="38883" marR="38883" marT="38883" marB="38883"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c>
                  <a:txBody>
                    <a:bodyPr/>
                    <a:lstStyle/>
                    <a:p>
                      <a:r>
                        <a:rPr lang="en-US" sz="1500" u="sng">
                          <a:solidFill>
                            <a:srgbClr val="800080"/>
                          </a:solidFill>
                          <a:effectLst/>
                          <a:hlinkClick r:id="rId27"/>
                        </a:rPr>
                        <a:t>Sweden</a:t>
                      </a:r>
                      <a:endParaRPr lang="en-US" sz="1500">
                        <a:effectLst/>
                      </a:endParaRPr>
                    </a:p>
                  </a:txBody>
                  <a:tcPr marL="38883" marR="38883" marT="38883" marB="38883"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r>
              <a:tr h="301731">
                <a:tc>
                  <a:txBody>
                    <a:bodyPr/>
                    <a:lstStyle/>
                    <a:p>
                      <a:r>
                        <a:rPr lang="en-US" sz="1500" u="sng">
                          <a:solidFill>
                            <a:srgbClr val="800080"/>
                          </a:solidFill>
                          <a:effectLst/>
                          <a:hlinkClick r:id="rId28"/>
                        </a:rPr>
                        <a:t>Ireland</a:t>
                      </a:r>
                      <a:endParaRPr lang="en-US" sz="1500">
                        <a:effectLst/>
                      </a:endParaRPr>
                    </a:p>
                  </a:txBody>
                  <a:tcPr marL="38883" marR="38883" marT="38883" marB="38883"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c>
                  <a:txBody>
                    <a:bodyPr/>
                    <a:lstStyle/>
                    <a:p>
                      <a:r>
                        <a:rPr lang="en-US" sz="1500" u="sng" dirty="0">
                          <a:solidFill>
                            <a:srgbClr val="800080"/>
                          </a:solidFill>
                          <a:effectLst/>
                          <a:hlinkClick r:id="rId29"/>
                        </a:rPr>
                        <a:t>United Kingdom</a:t>
                      </a:r>
                      <a:endParaRPr lang="en-US" sz="1500" dirty="0">
                        <a:effectLst/>
                      </a:endParaRPr>
                    </a:p>
                  </a:txBody>
                  <a:tcPr marL="38883" marR="38883" marT="38883" marB="38883" anchor="ctr">
                    <a:lnL w="9525" cap="flat" cmpd="sng" algn="ctr">
                      <a:solidFill>
                        <a:srgbClr val="DBDBDB"/>
                      </a:solidFill>
                      <a:prstDash val="solid"/>
                      <a:round/>
                      <a:headEnd type="none" w="med" len="med"/>
                      <a:tailEnd type="none" w="med" len="med"/>
                    </a:lnL>
                    <a:lnR w="9525" cap="flat" cmpd="sng" algn="ctr">
                      <a:solidFill>
                        <a:srgbClr val="DBDBDB"/>
                      </a:solidFill>
                      <a:prstDash val="solid"/>
                      <a:round/>
                      <a:headEnd type="none" w="med" len="med"/>
                      <a:tailEnd type="none" w="med" len="med"/>
                    </a:lnR>
                    <a:lnT w="9525" cap="flat" cmpd="sng" algn="ctr">
                      <a:solidFill>
                        <a:srgbClr val="DBDBDB"/>
                      </a:solidFill>
                      <a:prstDash val="solid"/>
                      <a:round/>
                      <a:headEnd type="none" w="med" len="med"/>
                      <a:tailEnd type="none" w="med" len="med"/>
                    </a:lnT>
                    <a:lnB w="9525" cap="flat" cmpd="sng" algn="ctr">
                      <a:solidFill>
                        <a:srgbClr val="DBDBDB"/>
                      </a:solidFill>
                      <a:prstDash val="solid"/>
                      <a:round/>
                      <a:headEnd type="none" w="med" len="med"/>
                      <a:tailEnd type="none" w="med" len="med"/>
                    </a:lnB>
                    <a:solidFill>
                      <a:srgbClr val="FFFFFF"/>
                    </a:solidFill>
                  </a:tcPr>
                </a:tc>
              </a:tr>
            </a:tbl>
          </a:graphicData>
        </a:graphic>
      </p:graphicFrame>
      <p:pic>
        <p:nvPicPr>
          <p:cNvPr id="5121" name="Picture 1"/>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410200" y="2971800"/>
            <a:ext cx="3596446"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8677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the GDPR Apply to Me?</a:t>
            </a:r>
            <a:endParaRPr lang="en-US" dirty="0"/>
          </a:p>
        </p:txBody>
      </p:sp>
      <p:sp>
        <p:nvSpPr>
          <p:cNvPr id="3" name="Content Placeholder 2"/>
          <p:cNvSpPr>
            <a:spLocks noGrp="1"/>
          </p:cNvSpPr>
          <p:nvPr>
            <p:ph sz="half" idx="1"/>
          </p:nvPr>
        </p:nvSpPr>
        <p:spPr>
          <a:xfrm>
            <a:off x="424450" y="1752600"/>
            <a:ext cx="3657600" cy="4525963"/>
          </a:xfrm>
        </p:spPr>
        <p:txBody>
          <a:bodyPr/>
          <a:lstStyle/>
          <a:p>
            <a:r>
              <a:rPr lang="en-US" dirty="0" smtClean="0"/>
              <a:t>All EU Citizens</a:t>
            </a:r>
          </a:p>
          <a:p>
            <a:r>
              <a:rPr lang="en-US" dirty="0" smtClean="0"/>
              <a:t>All EU Companies</a:t>
            </a:r>
          </a:p>
          <a:p>
            <a:r>
              <a:rPr lang="en-US" dirty="0" smtClean="0"/>
              <a:t>All Non- EU Companies that offer goods and/or services or monitor the behavior of EU data subjects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2050" y="2070339"/>
            <a:ext cx="4876482" cy="3104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347399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555</TotalTime>
  <Words>2914</Words>
  <Application>Microsoft Office PowerPoint</Application>
  <PresentationFormat>On-screen Show (4:3)</PresentationFormat>
  <Paragraphs>268</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Technic</vt:lpstr>
      <vt:lpstr>Understanding the new GDPR for Travel Companies</vt:lpstr>
      <vt:lpstr>What is the Problem?</vt:lpstr>
      <vt:lpstr>What is the problem?</vt:lpstr>
      <vt:lpstr>What is the Problem?</vt:lpstr>
      <vt:lpstr>2017 Ponemon Cost of Data Breach Study</vt:lpstr>
      <vt:lpstr>The General Data  Protection Regulation</vt:lpstr>
      <vt:lpstr>What is the GDPR</vt:lpstr>
      <vt:lpstr>What Countries Compose the European Union?</vt:lpstr>
      <vt:lpstr>Does the GDPR Apply to Me?</vt:lpstr>
      <vt:lpstr>Expanded View of “Personal Data”</vt:lpstr>
      <vt:lpstr>Collection of Personal Data</vt:lpstr>
      <vt:lpstr>PowerPoint Presentation</vt:lpstr>
      <vt:lpstr>PowerPoint Presentation</vt:lpstr>
      <vt:lpstr>When Can I Collect Personal Data?</vt:lpstr>
      <vt:lpstr>When Can I Collect Personal Data?</vt:lpstr>
      <vt:lpstr>Obtaining Consent</vt:lpstr>
      <vt:lpstr>Obtaining Consent</vt:lpstr>
      <vt:lpstr> Sample Consent  for Future Marketing from the individual company </vt:lpstr>
      <vt:lpstr> Sample Consent  for Future Marketing from Third Parties </vt:lpstr>
      <vt:lpstr> Sample Consent from ICO </vt:lpstr>
      <vt:lpstr>What about minors?</vt:lpstr>
      <vt:lpstr>What about medical information?</vt:lpstr>
      <vt:lpstr>The Right to Be Forgotten</vt:lpstr>
      <vt:lpstr>Third Parties and Consent</vt:lpstr>
      <vt:lpstr>Privacy Policy</vt:lpstr>
      <vt:lpstr>Privacy Policy</vt:lpstr>
      <vt:lpstr>Privacy Policy</vt:lpstr>
      <vt:lpstr>Tours, Tours, Tours Privacy Policy</vt:lpstr>
      <vt:lpstr>Tours, Tours, Tours Privacy Policy</vt:lpstr>
      <vt:lpstr>Tours, Tours, Tours Privacy Policy</vt:lpstr>
      <vt:lpstr>Tours, Tours, Tours Privacy Policy</vt:lpstr>
      <vt:lpstr>Tours, Tours, Tours Privacy Policy</vt:lpstr>
      <vt:lpstr>Tours, Tours, Tours Privacy Policy</vt:lpstr>
      <vt:lpstr>Tours, Tours, Tours Privacy Policy</vt:lpstr>
      <vt:lpstr>Tours, Tours, Tours Privacy Policy</vt:lpstr>
      <vt:lpstr>Tours, Tours, Tours Privacy Policy</vt:lpstr>
      <vt:lpstr>Tours, Tours, Tours Privacy Policy</vt:lpstr>
      <vt:lpstr>Tours, Tours, Tours Privacy Policy</vt:lpstr>
      <vt:lpstr>Tours, Tours, Tours Privacy Policy</vt:lpstr>
      <vt:lpstr>Tours, Tours, Tours Privacy Policy</vt:lpstr>
      <vt:lpstr>Tours, Tours, Tours Privacy Policy</vt:lpstr>
      <vt:lpstr>Storage of Personal Data</vt:lpstr>
      <vt:lpstr>Compliance with Stored “Personal Data”</vt:lpstr>
      <vt:lpstr>Compliance with Stored “Personal Data”</vt:lpstr>
      <vt:lpstr>Compliance with Stored “Personal Data”</vt:lpstr>
      <vt:lpstr>Breach</vt:lpstr>
      <vt:lpstr>Penalties for Non-Compliance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new GDPR</dc:title>
  <dc:creator>Misty Percifield</dc:creator>
  <cp:lastModifiedBy>Misty Percifield</cp:lastModifiedBy>
  <cp:revision>45</cp:revision>
  <dcterms:created xsi:type="dcterms:W3CDTF">2018-05-04T14:01:52Z</dcterms:created>
  <dcterms:modified xsi:type="dcterms:W3CDTF">2018-05-09T15:36:48Z</dcterms:modified>
</cp:coreProperties>
</file>